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7" r:id="rId2"/>
    <p:sldId id="261" r:id="rId3"/>
    <p:sldId id="272" r:id="rId4"/>
    <p:sldId id="278" r:id="rId5"/>
    <p:sldId id="273" r:id="rId6"/>
    <p:sldId id="277" r:id="rId7"/>
    <p:sldId id="262" r:id="rId8"/>
    <p:sldId id="263" r:id="rId9"/>
    <p:sldId id="264" r:id="rId10"/>
    <p:sldId id="265" r:id="rId11"/>
    <p:sldId id="270" r:id="rId12"/>
    <p:sldId id="271" r:id="rId13"/>
    <p:sldId id="266"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91" autoAdjust="0"/>
    <p:restoredTop sz="94583" autoAdjust="0"/>
  </p:normalViewPr>
  <p:slideViewPr>
    <p:cSldViewPr>
      <p:cViewPr>
        <p:scale>
          <a:sx n="58" d="100"/>
          <a:sy n="58" d="100"/>
        </p:scale>
        <p:origin x="-1027" y="-24"/>
      </p:cViewPr>
      <p:guideLst>
        <p:guide orient="horz" pos="2160"/>
        <p:guide pos="2880"/>
      </p:guideLst>
    </p:cSldViewPr>
  </p:slideViewPr>
  <p:outlineViewPr>
    <p:cViewPr>
      <p:scale>
        <a:sx n="33" d="100"/>
        <a:sy n="33" d="100"/>
      </p:scale>
      <p:origin x="0" y="16716"/>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B251D0F-1C3D-4ED9-B612-DF7AE85B33CF}" type="datetimeFigureOut">
              <a:rPr lang="en-GB" smtClean="0"/>
              <a:pPr/>
              <a:t>31/07/2015</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3680C99-562A-404F-93B0-63C4E524EE8D}" type="slidenum">
              <a:rPr lang="en-GB" smtClean="0"/>
              <a:pPr/>
              <a:t>‹#›</a:t>
            </a:fld>
            <a:endParaRPr lang="en-GB"/>
          </a:p>
        </p:txBody>
      </p:sp>
    </p:spTree>
    <p:extLst>
      <p:ext uri="{BB962C8B-B14F-4D97-AF65-F5344CB8AC3E}">
        <p14:creationId xmlns:p14="http://schemas.microsoft.com/office/powerpoint/2010/main" val="33905033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B3680C99-562A-404F-93B0-63C4E524EE8D}" type="slidenum">
              <a:rPr lang="en-GB" smtClean="0"/>
              <a:pPr/>
              <a:t>3</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pPr marL="342900" lvl="1" indent="-342900" algn="just">
              <a:buNone/>
            </a:pPr>
            <a:endParaRPr lang="en-GB" b="0" dirty="0" smtClean="0"/>
          </a:p>
          <a:p>
            <a:endParaRPr lang="en-GB" dirty="0"/>
          </a:p>
        </p:txBody>
      </p:sp>
      <p:sp>
        <p:nvSpPr>
          <p:cNvPr id="4" name="Slide Number Placeholder 3"/>
          <p:cNvSpPr>
            <a:spLocks noGrp="1"/>
          </p:cNvSpPr>
          <p:nvPr>
            <p:ph type="sldNum" sz="quarter" idx="10"/>
          </p:nvPr>
        </p:nvSpPr>
        <p:spPr/>
        <p:txBody>
          <a:bodyPr/>
          <a:lstStyle/>
          <a:p>
            <a:fld id="{B3680C99-562A-404F-93B0-63C4E524EE8D}" type="slidenum">
              <a:rPr lang="en-GB" smtClean="0"/>
              <a:pPr/>
              <a:t>5</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B3680C99-562A-404F-93B0-63C4E524EE8D}" type="slidenum">
              <a:rPr lang="en-GB" smtClean="0"/>
              <a:pPr/>
              <a:t>7</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GB" sz="120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dirty="0" smtClean="0"/>
          </a:p>
        </p:txBody>
      </p:sp>
      <p:sp>
        <p:nvSpPr>
          <p:cNvPr id="4" name="Slide Number Placeholder 3"/>
          <p:cNvSpPr>
            <a:spLocks noGrp="1"/>
          </p:cNvSpPr>
          <p:nvPr>
            <p:ph type="sldNum" sz="quarter" idx="10"/>
          </p:nvPr>
        </p:nvSpPr>
        <p:spPr/>
        <p:txBody>
          <a:bodyPr/>
          <a:lstStyle/>
          <a:p>
            <a:fld id="{B3680C99-562A-404F-93B0-63C4E524EE8D}" type="slidenum">
              <a:rPr lang="en-GB" smtClean="0"/>
              <a:pPr/>
              <a:t>11</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D7013C20-4FAD-479B-87EA-ACC8878F9820}" type="datetimeFigureOut">
              <a:rPr lang="en-GB" smtClean="0"/>
              <a:pPr/>
              <a:t>31/07/2015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4ABA8DF-DB9B-4C76-8AE1-304EE4F5B286}"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7013C20-4FAD-479B-87EA-ACC8878F9820}" type="datetimeFigureOut">
              <a:rPr lang="en-GB" smtClean="0"/>
              <a:pPr/>
              <a:t>31/07/2015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4ABA8DF-DB9B-4C76-8AE1-304EE4F5B286}"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7013C20-4FAD-479B-87EA-ACC8878F9820}" type="datetimeFigureOut">
              <a:rPr lang="en-GB" smtClean="0"/>
              <a:pPr/>
              <a:t>31/07/2015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4ABA8DF-DB9B-4C76-8AE1-304EE4F5B286}"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7013C20-4FAD-479B-87EA-ACC8878F9820}" type="datetimeFigureOut">
              <a:rPr lang="en-GB" smtClean="0"/>
              <a:pPr/>
              <a:t>31/07/2015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4ABA8DF-DB9B-4C76-8AE1-304EE4F5B286}"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7013C20-4FAD-479B-87EA-ACC8878F9820}" type="datetimeFigureOut">
              <a:rPr lang="en-GB" smtClean="0"/>
              <a:pPr/>
              <a:t>31/07/2015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4ABA8DF-DB9B-4C76-8AE1-304EE4F5B286}"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D7013C20-4FAD-479B-87EA-ACC8878F9820}" type="datetimeFigureOut">
              <a:rPr lang="en-GB" smtClean="0"/>
              <a:pPr/>
              <a:t>31/07/2015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4ABA8DF-DB9B-4C76-8AE1-304EE4F5B286}"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D7013C20-4FAD-479B-87EA-ACC8878F9820}" type="datetimeFigureOut">
              <a:rPr lang="en-GB" smtClean="0"/>
              <a:pPr/>
              <a:t>31/07/2015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4ABA8DF-DB9B-4C76-8AE1-304EE4F5B286}"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D7013C20-4FAD-479B-87EA-ACC8878F9820}" type="datetimeFigureOut">
              <a:rPr lang="en-GB" smtClean="0"/>
              <a:pPr/>
              <a:t>31/07/2015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4ABA8DF-DB9B-4C76-8AE1-304EE4F5B286}"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013C20-4FAD-479B-87EA-ACC8878F9820}" type="datetimeFigureOut">
              <a:rPr lang="en-GB" smtClean="0"/>
              <a:pPr/>
              <a:t>31/07/2015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4ABA8DF-DB9B-4C76-8AE1-304EE4F5B286}"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7013C20-4FAD-479B-87EA-ACC8878F9820}" type="datetimeFigureOut">
              <a:rPr lang="en-GB" smtClean="0"/>
              <a:pPr/>
              <a:t>31/07/2015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4ABA8DF-DB9B-4C76-8AE1-304EE4F5B286}"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7013C20-4FAD-479B-87EA-ACC8878F9820}" type="datetimeFigureOut">
              <a:rPr lang="en-GB" smtClean="0"/>
              <a:pPr/>
              <a:t>31/07/2015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4ABA8DF-DB9B-4C76-8AE1-304EE4F5B286}"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013C20-4FAD-479B-87EA-ACC8878F9820}" type="datetimeFigureOut">
              <a:rPr lang="en-GB" smtClean="0"/>
              <a:pPr/>
              <a:t>31/07/2015</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ABA8DF-DB9B-4C76-8AE1-304EE4F5B286}"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08721"/>
            <a:ext cx="7772400" cy="2160239"/>
          </a:xfrm>
        </p:spPr>
        <p:txBody>
          <a:bodyPr>
            <a:normAutofit fontScale="90000"/>
          </a:bodyPr>
          <a:lstStyle/>
          <a:p>
            <a:pPr lvl="0" fontAlgn="base">
              <a:spcAft>
                <a:spcPct val="0"/>
              </a:spcAft>
            </a:pPr>
            <a:r>
              <a:rPr kumimoji="0" lang="fr-FR" sz="1400" b="1" i="0" u="none" strike="noStrike" cap="none" normalizeH="0" baseline="0" dirty="0" smtClean="0">
                <a:ln>
                  <a:noFill/>
                </a:ln>
                <a:solidFill>
                  <a:srgbClr val="4C26FF"/>
                </a:solidFill>
                <a:effectLst/>
                <a:latin typeface="Times New Roman" pitchFamily="18" charset="0"/>
                <a:ea typeface="Calibri" pitchFamily="34" charset="0"/>
                <a:cs typeface="Times New Roman" pitchFamily="18" charset="0"/>
              </a:rPr>
              <a:t/>
            </a:r>
            <a:br>
              <a:rPr kumimoji="0" lang="fr-FR" sz="1400" b="1" i="0" u="none" strike="noStrike" cap="none" normalizeH="0" baseline="0" dirty="0" smtClean="0">
                <a:ln>
                  <a:noFill/>
                </a:ln>
                <a:solidFill>
                  <a:srgbClr val="4C26FF"/>
                </a:solidFill>
                <a:effectLst/>
                <a:latin typeface="Times New Roman" pitchFamily="18" charset="0"/>
                <a:ea typeface="Calibri" pitchFamily="34" charset="0"/>
                <a:cs typeface="Times New Roman" pitchFamily="18" charset="0"/>
              </a:rPr>
            </a:br>
            <a:r>
              <a:rPr lang="fr-FR" sz="1400" b="1" dirty="0">
                <a:solidFill>
                  <a:srgbClr val="4C26FF"/>
                </a:solidFill>
                <a:latin typeface="Times New Roman" pitchFamily="18" charset="0"/>
                <a:ea typeface="Calibri" pitchFamily="34" charset="0"/>
                <a:cs typeface="Times New Roman" pitchFamily="18" charset="0"/>
              </a:rPr>
              <a:t/>
            </a:r>
            <a:br>
              <a:rPr lang="fr-FR" sz="1400" b="1" dirty="0">
                <a:solidFill>
                  <a:srgbClr val="4C26FF"/>
                </a:solidFill>
                <a:latin typeface="Times New Roman" pitchFamily="18" charset="0"/>
                <a:ea typeface="Calibri" pitchFamily="34" charset="0"/>
                <a:cs typeface="Times New Roman" pitchFamily="18" charset="0"/>
              </a:rPr>
            </a:br>
            <a:r>
              <a:rPr lang="fr-FR" sz="1400" b="1" dirty="0" smtClean="0">
                <a:solidFill>
                  <a:srgbClr val="4C26FF"/>
                </a:solidFill>
                <a:latin typeface="Times New Roman" pitchFamily="18" charset="0"/>
                <a:ea typeface="Calibri" pitchFamily="34" charset="0"/>
                <a:cs typeface="Times New Roman" pitchFamily="18" charset="0"/>
              </a:rPr>
              <a:t/>
            </a:r>
            <a:br>
              <a:rPr lang="fr-FR" sz="1400" b="1" dirty="0" smtClean="0">
                <a:solidFill>
                  <a:srgbClr val="4C26FF"/>
                </a:solidFill>
                <a:latin typeface="Times New Roman" pitchFamily="18" charset="0"/>
                <a:ea typeface="Calibri" pitchFamily="34" charset="0"/>
                <a:cs typeface="Times New Roman" pitchFamily="18" charset="0"/>
              </a:rPr>
            </a:br>
            <a:r>
              <a:rPr lang="fr-FR" sz="1400" b="1" dirty="0">
                <a:solidFill>
                  <a:srgbClr val="4C26FF"/>
                </a:solidFill>
                <a:latin typeface="Times New Roman" pitchFamily="18" charset="0"/>
                <a:ea typeface="Calibri" pitchFamily="34" charset="0"/>
                <a:cs typeface="Times New Roman" pitchFamily="18" charset="0"/>
              </a:rPr>
              <a:t/>
            </a:r>
            <a:br>
              <a:rPr lang="fr-FR" sz="1400" b="1" dirty="0">
                <a:solidFill>
                  <a:srgbClr val="4C26FF"/>
                </a:solidFill>
                <a:latin typeface="Times New Roman" pitchFamily="18" charset="0"/>
                <a:ea typeface="Calibri" pitchFamily="34" charset="0"/>
                <a:cs typeface="Times New Roman" pitchFamily="18" charset="0"/>
              </a:rPr>
            </a:br>
            <a:r>
              <a:rPr lang="fr-FR" sz="1400" b="1" dirty="0" smtClean="0">
                <a:solidFill>
                  <a:srgbClr val="4C26FF"/>
                </a:solidFill>
                <a:latin typeface="Times New Roman" pitchFamily="18" charset="0"/>
                <a:ea typeface="Calibri" pitchFamily="34" charset="0"/>
                <a:cs typeface="Times New Roman" pitchFamily="18" charset="0"/>
              </a:rPr>
              <a:t/>
            </a:r>
            <a:br>
              <a:rPr lang="fr-FR" sz="1400" b="1" dirty="0" smtClean="0">
                <a:solidFill>
                  <a:srgbClr val="4C26FF"/>
                </a:solidFill>
                <a:latin typeface="Times New Roman" pitchFamily="18" charset="0"/>
                <a:ea typeface="Calibri" pitchFamily="34" charset="0"/>
                <a:cs typeface="Times New Roman" pitchFamily="18" charset="0"/>
              </a:rPr>
            </a:br>
            <a:r>
              <a:rPr lang="fr-FR" sz="1400" b="1" dirty="0">
                <a:solidFill>
                  <a:srgbClr val="4C26FF"/>
                </a:solidFill>
                <a:latin typeface="Times New Roman" pitchFamily="18" charset="0"/>
                <a:ea typeface="Calibri" pitchFamily="34" charset="0"/>
                <a:cs typeface="Times New Roman" pitchFamily="18" charset="0"/>
              </a:rPr>
              <a:t/>
            </a:r>
            <a:br>
              <a:rPr lang="fr-FR" sz="1400" b="1" dirty="0">
                <a:solidFill>
                  <a:srgbClr val="4C26FF"/>
                </a:solidFill>
                <a:latin typeface="Times New Roman" pitchFamily="18" charset="0"/>
                <a:ea typeface="Calibri" pitchFamily="34" charset="0"/>
                <a:cs typeface="Times New Roman" pitchFamily="18" charset="0"/>
              </a:rPr>
            </a:br>
            <a:r>
              <a:rPr kumimoji="0" lang="fr-FR" sz="1100" b="1" i="0" u="none" strike="noStrike" cap="none" normalizeH="0" baseline="0" dirty="0" smtClean="0">
                <a:ln>
                  <a:noFill/>
                </a:ln>
                <a:solidFill>
                  <a:srgbClr val="4C26FF"/>
                </a:solidFill>
                <a:effectLst/>
                <a:latin typeface="Times New Roman" pitchFamily="18" charset="0"/>
                <a:ea typeface="Calibri" pitchFamily="34" charset="0"/>
                <a:cs typeface="Times New Roman" pitchFamily="18" charset="0"/>
              </a:rPr>
              <a:t>Association Internationale de Droit des Assurances</a:t>
            </a:r>
            <a:r>
              <a:rPr kumimoji="0" lang="en-GB" sz="1100" b="0" i="0" u="none" strike="noStrike" cap="none" normalizeH="0" baseline="0" dirty="0" smtClean="0">
                <a:ln>
                  <a:noFill/>
                </a:ln>
                <a:solidFill>
                  <a:schemeClr val="tx1"/>
                </a:solidFill>
                <a:effectLst/>
                <a:latin typeface="Arial" pitchFamily="34" charset="0"/>
                <a:cs typeface="Arial" pitchFamily="34" charset="0"/>
              </a:rPr>
              <a:t/>
            </a:r>
            <a:br>
              <a:rPr kumimoji="0" lang="en-GB" sz="1100" b="0" i="0" u="none" strike="noStrike" cap="none" normalizeH="0" baseline="0" dirty="0" smtClean="0">
                <a:ln>
                  <a:noFill/>
                </a:ln>
                <a:solidFill>
                  <a:schemeClr val="tx1"/>
                </a:solidFill>
                <a:effectLst/>
                <a:latin typeface="Arial" pitchFamily="34" charset="0"/>
                <a:cs typeface="Arial" pitchFamily="34" charset="0"/>
              </a:rPr>
            </a:br>
            <a:r>
              <a:rPr kumimoji="0" lang="fr-FR" sz="1100" b="0" i="0" u="none" strike="noStrike" cap="none" normalizeH="0" baseline="0" dirty="0" smtClean="0">
                <a:ln>
                  <a:noFill/>
                </a:ln>
                <a:solidFill>
                  <a:srgbClr val="4C26FF"/>
                </a:solidFill>
                <a:effectLst/>
                <a:latin typeface="Calibri" pitchFamily="34" charset="0"/>
                <a:ea typeface="Calibri" pitchFamily="34" charset="0"/>
                <a:cs typeface="Garamond" pitchFamily="18" charset="0"/>
              </a:rPr>
              <a:t>International </a:t>
            </a:r>
            <a:r>
              <a:rPr kumimoji="0" lang="fr-FR" sz="1100" b="0" i="0" u="none" strike="noStrike" cap="none" normalizeH="0" baseline="0" dirty="0" err="1" smtClean="0">
                <a:ln>
                  <a:noFill/>
                </a:ln>
                <a:solidFill>
                  <a:srgbClr val="4C26FF"/>
                </a:solidFill>
                <a:effectLst/>
                <a:latin typeface="Calibri" pitchFamily="34" charset="0"/>
                <a:ea typeface="Calibri" pitchFamily="34" charset="0"/>
                <a:cs typeface="Garamond" pitchFamily="18" charset="0"/>
              </a:rPr>
              <a:t>Insurance</a:t>
            </a:r>
            <a:r>
              <a:rPr kumimoji="0" lang="fr-FR" sz="1100" b="0" i="0" u="none" strike="noStrike" cap="none" normalizeH="0" baseline="0" dirty="0" smtClean="0">
                <a:ln>
                  <a:noFill/>
                </a:ln>
                <a:solidFill>
                  <a:srgbClr val="4C26FF"/>
                </a:solidFill>
                <a:effectLst/>
                <a:latin typeface="Calibri" pitchFamily="34" charset="0"/>
                <a:ea typeface="Calibri" pitchFamily="34" charset="0"/>
                <a:cs typeface="Garamond" pitchFamily="18" charset="0"/>
              </a:rPr>
              <a:t> Law Association </a:t>
            </a:r>
            <a:r>
              <a:rPr kumimoji="0" lang="en-GB" sz="1100" b="0" i="0" u="none" strike="noStrike" cap="none" normalizeH="0" baseline="0" dirty="0" smtClean="0">
                <a:ln>
                  <a:noFill/>
                </a:ln>
                <a:solidFill>
                  <a:schemeClr val="tx1"/>
                </a:solidFill>
                <a:effectLst/>
                <a:latin typeface="Arial" pitchFamily="34" charset="0"/>
                <a:cs typeface="Arial" pitchFamily="34" charset="0"/>
              </a:rPr>
              <a:t/>
            </a:r>
            <a:br>
              <a:rPr kumimoji="0" lang="en-GB" sz="1100" b="0" i="0" u="none" strike="noStrike" cap="none" normalizeH="0" baseline="0" dirty="0" smtClean="0">
                <a:ln>
                  <a:noFill/>
                </a:ln>
                <a:solidFill>
                  <a:schemeClr val="tx1"/>
                </a:solidFill>
                <a:effectLst/>
                <a:latin typeface="Arial" pitchFamily="34" charset="0"/>
                <a:cs typeface="Arial" pitchFamily="34" charset="0"/>
              </a:rPr>
            </a:br>
            <a:r>
              <a:rPr kumimoji="0" lang="fr-FR" sz="1100" b="0" i="0" u="none" strike="noStrike" cap="none" normalizeH="0" baseline="0" dirty="0" err="1" smtClean="0">
                <a:ln>
                  <a:noFill/>
                </a:ln>
                <a:solidFill>
                  <a:srgbClr val="4C26FF"/>
                </a:solidFill>
                <a:effectLst/>
                <a:latin typeface="Calibri" pitchFamily="34" charset="0"/>
                <a:ea typeface="Calibri" pitchFamily="34" charset="0"/>
                <a:cs typeface="Garamond" pitchFamily="18" charset="0"/>
              </a:rPr>
              <a:t>Associazione</a:t>
            </a:r>
            <a:r>
              <a:rPr kumimoji="0" lang="fr-FR" sz="1100" b="0" i="0" u="none" strike="noStrike" cap="none" normalizeH="0" baseline="0" dirty="0" smtClean="0">
                <a:ln>
                  <a:noFill/>
                </a:ln>
                <a:solidFill>
                  <a:srgbClr val="4C26FF"/>
                </a:solidFill>
                <a:effectLst/>
                <a:latin typeface="Calibri" pitchFamily="34" charset="0"/>
                <a:ea typeface="Calibri" pitchFamily="34" charset="0"/>
                <a:cs typeface="Garamond" pitchFamily="18" charset="0"/>
              </a:rPr>
              <a:t> </a:t>
            </a:r>
            <a:r>
              <a:rPr kumimoji="0" lang="fr-FR" sz="1100" b="0" i="0" u="none" strike="noStrike" cap="none" normalizeH="0" baseline="0" dirty="0" err="1" smtClean="0">
                <a:ln>
                  <a:noFill/>
                </a:ln>
                <a:solidFill>
                  <a:srgbClr val="4C26FF"/>
                </a:solidFill>
                <a:effectLst/>
                <a:latin typeface="Calibri" pitchFamily="34" charset="0"/>
                <a:ea typeface="Calibri" pitchFamily="34" charset="0"/>
                <a:cs typeface="Garamond" pitchFamily="18" charset="0"/>
              </a:rPr>
              <a:t>Internazionale</a:t>
            </a:r>
            <a:r>
              <a:rPr kumimoji="0" lang="fr-FR" sz="1100" b="0" i="0" u="none" strike="noStrike" cap="none" normalizeH="0" baseline="0" dirty="0" smtClean="0">
                <a:ln>
                  <a:noFill/>
                </a:ln>
                <a:solidFill>
                  <a:srgbClr val="4C26FF"/>
                </a:solidFill>
                <a:effectLst/>
                <a:latin typeface="Calibri" pitchFamily="34" charset="0"/>
                <a:ea typeface="Calibri" pitchFamily="34" charset="0"/>
                <a:cs typeface="Garamond" pitchFamily="18" charset="0"/>
              </a:rPr>
              <a:t> di </a:t>
            </a:r>
            <a:r>
              <a:rPr kumimoji="0" lang="fr-FR" sz="1100" b="0" i="0" u="none" strike="noStrike" cap="none" normalizeH="0" baseline="0" dirty="0" err="1" smtClean="0">
                <a:ln>
                  <a:noFill/>
                </a:ln>
                <a:solidFill>
                  <a:srgbClr val="4C26FF"/>
                </a:solidFill>
                <a:effectLst/>
                <a:latin typeface="Calibri" pitchFamily="34" charset="0"/>
                <a:ea typeface="Calibri" pitchFamily="34" charset="0"/>
                <a:cs typeface="Garamond" pitchFamily="18" charset="0"/>
              </a:rPr>
              <a:t>Diritto</a:t>
            </a:r>
            <a:r>
              <a:rPr kumimoji="0" lang="fr-FR" sz="1100" b="0" i="0" u="none" strike="noStrike" cap="none" normalizeH="0" baseline="0" dirty="0" smtClean="0">
                <a:ln>
                  <a:noFill/>
                </a:ln>
                <a:solidFill>
                  <a:srgbClr val="4C26FF"/>
                </a:solidFill>
                <a:effectLst/>
                <a:latin typeface="Calibri" pitchFamily="34" charset="0"/>
                <a:ea typeface="Calibri" pitchFamily="34" charset="0"/>
                <a:cs typeface="Garamond" pitchFamily="18" charset="0"/>
              </a:rPr>
              <a:t> delle </a:t>
            </a:r>
            <a:r>
              <a:rPr kumimoji="0" lang="fr-FR" sz="1100" b="0" i="0" u="none" strike="noStrike" cap="none" normalizeH="0" baseline="0" dirty="0" err="1" smtClean="0">
                <a:ln>
                  <a:noFill/>
                </a:ln>
                <a:solidFill>
                  <a:srgbClr val="4C26FF"/>
                </a:solidFill>
                <a:effectLst/>
                <a:latin typeface="Calibri" pitchFamily="34" charset="0"/>
                <a:ea typeface="Calibri" pitchFamily="34" charset="0"/>
                <a:cs typeface="Garamond" pitchFamily="18" charset="0"/>
              </a:rPr>
              <a:t>Assicurazioni</a:t>
            </a:r>
            <a:r>
              <a:rPr kumimoji="0" lang="en-GB" sz="1100" b="0" i="0" u="none" strike="noStrike" cap="none" normalizeH="0" baseline="0" dirty="0" smtClean="0">
                <a:ln>
                  <a:noFill/>
                </a:ln>
                <a:solidFill>
                  <a:schemeClr val="tx1"/>
                </a:solidFill>
                <a:effectLst/>
                <a:latin typeface="Arial" pitchFamily="34" charset="0"/>
                <a:cs typeface="Arial" pitchFamily="34" charset="0"/>
              </a:rPr>
              <a:t/>
            </a:r>
            <a:br>
              <a:rPr kumimoji="0" lang="en-GB" sz="1100" b="0" i="0" u="none" strike="noStrike" cap="none" normalizeH="0" baseline="0" dirty="0" smtClean="0">
                <a:ln>
                  <a:noFill/>
                </a:ln>
                <a:solidFill>
                  <a:schemeClr val="tx1"/>
                </a:solidFill>
                <a:effectLst/>
                <a:latin typeface="Arial" pitchFamily="34" charset="0"/>
                <a:cs typeface="Arial" pitchFamily="34" charset="0"/>
              </a:rPr>
            </a:br>
            <a:r>
              <a:rPr kumimoji="0" lang="fr-FR" sz="1100" b="0" i="0" u="none" strike="noStrike" cap="none" normalizeH="0" baseline="0" dirty="0" smtClean="0">
                <a:ln>
                  <a:noFill/>
                </a:ln>
                <a:solidFill>
                  <a:srgbClr val="4C26FF"/>
                </a:solidFill>
                <a:effectLst/>
                <a:latin typeface="Calibri" pitchFamily="34" charset="0"/>
                <a:ea typeface="Calibri" pitchFamily="34" charset="0"/>
                <a:cs typeface="Garamond" pitchFamily="18" charset="0"/>
              </a:rPr>
              <a:t>Internationale </a:t>
            </a:r>
            <a:r>
              <a:rPr kumimoji="0" lang="fr-FR" sz="1100" b="0" i="0" u="none" strike="noStrike" cap="none" normalizeH="0" baseline="0" dirty="0" err="1" smtClean="0">
                <a:ln>
                  <a:noFill/>
                </a:ln>
                <a:solidFill>
                  <a:srgbClr val="4C26FF"/>
                </a:solidFill>
                <a:effectLst/>
                <a:latin typeface="Calibri" pitchFamily="34" charset="0"/>
                <a:ea typeface="Calibri" pitchFamily="34" charset="0"/>
                <a:cs typeface="Garamond" pitchFamily="18" charset="0"/>
              </a:rPr>
              <a:t>Vereinigung</a:t>
            </a:r>
            <a:r>
              <a:rPr kumimoji="0" lang="fr-FR" sz="1100" b="0" i="0" u="none" strike="noStrike" cap="none" normalizeH="0" baseline="0" dirty="0" smtClean="0">
                <a:ln>
                  <a:noFill/>
                </a:ln>
                <a:solidFill>
                  <a:srgbClr val="4C26FF"/>
                </a:solidFill>
                <a:effectLst/>
                <a:latin typeface="Calibri" pitchFamily="34" charset="0"/>
                <a:ea typeface="Calibri" pitchFamily="34" charset="0"/>
                <a:cs typeface="Garamond" pitchFamily="18" charset="0"/>
              </a:rPr>
              <a:t> </a:t>
            </a:r>
            <a:r>
              <a:rPr kumimoji="0" lang="fr-FR" sz="1100" b="0" i="0" u="none" strike="noStrike" cap="none" normalizeH="0" baseline="0" dirty="0" err="1" smtClean="0">
                <a:ln>
                  <a:noFill/>
                </a:ln>
                <a:solidFill>
                  <a:srgbClr val="4C26FF"/>
                </a:solidFill>
                <a:effectLst/>
                <a:latin typeface="Calibri" pitchFamily="34" charset="0"/>
                <a:ea typeface="Calibri" pitchFamily="34" charset="0"/>
                <a:cs typeface="Garamond" pitchFamily="18" charset="0"/>
              </a:rPr>
              <a:t>Versicherungsrecht</a:t>
            </a:r>
            <a:r>
              <a:rPr kumimoji="0" lang="en-GB" sz="1100" b="0" i="0" u="none" strike="noStrike" cap="none" normalizeH="0" baseline="0" dirty="0" smtClean="0">
                <a:ln>
                  <a:noFill/>
                </a:ln>
                <a:solidFill>
                  <a:schemeClr val="tx1"/>
                </a:solidFill>
                <a:effectLst/>
                <a:latin typeface="Arial" pitchFamily="34" charset="0"/>
                <a:cs typeface="Arial" pitchFamily="34" charset="0"/>
              </a:rPr>
              <a:t/>
            </a:r>
            <a:br>
              <a:rPr kumimoji="0" lang="en-GB" sz="1100" b="0" i="0" u="none" strike="noStrike" cap="none" normalizeH="0" baseline="0" dirty="0" smtClean="0">
                <a:ln>
                  <a:noFill/>
                </a:ln>
                <a:solidFill>
                  <a:schemeClr val="tx1"/>
                </a:solidFill>
                <a:effectLst/>
                <a:latin typeface="Arial" pitchFamily="34" charset="0"/>
                <a:cs typeface="Arial" pitchFamily="34" charset="0"/>
              </a:rPr>
            </a:br>
            <a:r>
              <a:rPr kumimoji="0" lang="fr-FR" sz="1100" b="0" i="0" u="none" strike="noStrike" cap="none" normalizeH="0" baseline="0" dirty="0" err="1" smtClean="0">
                <a:ln>
                  <a:noFill/>
                </a:ln>
                <a:solidFill>
                  <a:srgbClr val="4C26FF"/>
                </a:solidFill>
                <a:effectLst/>
                <a:latin typeface="Calibri" pitchFamily="34" charset="0"/>
                <a:ea typeface="Calibri" pitchFamily="34" charset="0"/>
                <a:cs typeface="Garamond" pitchFamily="18" charset="0"/>
              </a:rPr>
              <a:t>Asociacion</a:t>
            </a:r>
            <a:r>
              <a:rPr kumimoji="0" lang="fr-FR" sz="1100" b="0" i="0" u="none" strike="noStrike" cap="none" normalizeH="0" baseline="0" dirty="0" smtClean="0">
                <a:ln>
                  <a:noFill/>
                </a:ln>
                <a:solidFill>
                  <a:srgbClr val="4C26FF"/>
                </a:solidFill>
                <a:effectLst/>
                <a:latin typeface="Calibri" pitchFamily="34" charset="0"/>
                <a:ea typeface="Calibri" pitchFamily="34" charset="0"/>
                <a:cs typeface="Garamond" pitchFamily="18" charset="0"/>
              </a:rPr>
              <a:t> </a:t>
            </a:r>
            <a:r>
              <a:rPr kumimoji="0" lang="fr-FR" sz="1100" b="0" i="0" u="none" strike="noStrike" cap="none" normalizeH="0" baseline="0" dirty="0" err="1" smtClean="0">
                <a:ln>
                  <a:noFill/>
                </a:ln>
                <a:solidFill>
                  <a:srgbClr val="4C26FF"/>
                </a:solidFill>
                <a:effectLst/>
                <a:latin typeface="Calibri" pitchFamily="34" charset="0"/>
                <a:ea typeface="Calibri" pitchFamily="34" charset="0"/>
                <a:cs typeface="Garamond" pitchFamily="18" charset="0"/>
              </a:rPr>
              <a:t>Internacional</a:t>
            </a:r>
            <a:r>
              <a:rPr kumimoji="0" lang="fr-FR" sz="1100" b="0" i="0" u="none" strike="noStrike" cap="none" normalizeH="0" baseline="0" dirty="0" smtClean="0">
                <a:ln>
                  <a:noFill/>
                </a:ln>
                <a:solidFill>
                  <a:srgbClr val="4C26FF"/>
                </a:solidFill>
                <a:effectLst/>
                <a:latin typeface="Calibri" pitchFamily="34" charset="0"/>
                <a:ea typeface="Calibri" pitchFamily="34" charset="0"/>
                <a:cs typeface="Garamond" pitchFamily="18" charset="0"/>
              </a:rPr>
              <a:t> de </a:t>
            </a:r>
            <a:r>
              <a:rPr kumimoji="0" lang="fr-FR" sz="1100" b="0" i="0" u="none" strike="noStrike" cap="none" normalizeH="0" baseline="0" dirty="0" err="1" smtClean="0">
                <a:ln>
                  <a:noFill/>
                </a:ln>
                <a:solidFill>
                  <a:srgbClr val="4C26FF"/>
                </a:solidFill>
                <a:effectLst/>
                <a:latin typeface="Calibri" pitchFamily="34" charset="0"/>
                <a:ea typeface="Calibri" pitchFamily="34" charset="0"/>
                <a:cs typeface="Garamond" pitchFamily="18" charset="0"/>
              </a:rPr>
              <a:t>Derecho</a:t>
            </a:r>
            <a:r>
              <a:rPr kumimoji="0" lang="fr-FR" sz="1100" b="0" i="0" u="none" strike="noStrike" cap="none" normalizeH="0" baseline="0" dirty="0" smtClean="0">
                <a:ln>
                  <a:noFill/>
                </a:ln>
                <a:solidFill>
                  <a:srgbClr val="4C26FF"/>
                </a:solidFill>
                <a:effectLst/>
                <a:latin typeface="Calibri" pitchFamily="34" charset="0"/>
                <a:ea typeface="Calibri" pitchFamily="34" charset="0"/>
                <a:cs typeface="Garamond" pitchFamily="18" charset="0"/>
              </a:rPr>
              <a:t> de </a:t>
            </a:r>
            <a:r>
              <a:rPr kumimoji="0" lang="fr-FR" sz="1100" b="0" i="0" u="none" strike="noStrike" cap="none" normalizeH="0" baseline="0" dirty="0" err="1" smtClean="0">
                <a:ln>
                  <a:noFill/>
                </a:ln>
                <a:solidFill>
                  <a:srgbClr val="4C26FF"/>
                </a:solidFill>
                <a:effectLst/>
                <a:latin typeface="Calibri" pitchFamily="34" charset="0"/>
                <a:ea typeface="Calibri" pitchFamily="34" charset="0"/>
                <a:cs typeface="Garamond" pitchFamily="18" charset="0"/>
              </a:rPr>
              <a:t>Seguros</a:t>
            </a:r>
            <a:r>
              <a:rPr kumimoji="0" lang="fr-FR" sz="1800" b="0" i="0" u="none" strike="noStrike" cap="none" normalizeH="0" baseline="0" dirty="0" smtClean="0">
                <a:ln>
                  <a:noFill/>
                </a:ln>
                <a:solidFill>
                  <a:schemeClr val="tx1"/>
                </a:solidFill>
                <a:effectLst/>
                <a:latin typeface="Arial" pitchFamily="34" charset="0"/>
                <a:cs typeface="Arial" pitchFamily="34" charset="0"/>
              </a:rPr>
              <a:t/>
            </a:r>
            <a:br>
              <a:rPr kumimoji="0" lang="fr-FR" sz="1800" b="0" i="0" u="none" strike="noStrike" cap="none" normalizeH="0" baseline="0" dirty="0" smtClean="0">
                <a:ln>
                  <a:noFill/>
                </a:ln>
                <a:solidFill>
                  <a:schemeClr val="tx1"/>
                </a:solidFill>
                <a:effectLst/>
                <a:latin typeface="Arial" pitchFamily="34" charset="0"/>
                <a:cs typeface="Arial" pitchFamily="34" charset="0"/>
              </a:rPr>
            </a:br>
            <a:endParaRPr lang="en-GB" sz="1800" dirty="0"/>
          </a:p>
        </p:txBody>
      </p:sp>
      <p:sp>
        <p:nvSpPr>
          <p:cNvPr id="3" name="Subtitle 2"/>
          <p:cNvSpPr>
            <a:spLocks noGrp="1"/>
          </p:cNvSpPr>
          <p:nvPr>
            <p:ph type="subTitle" idx="1"/>
          </p:nvPr>
        </p:nvSpPr>
        <p:spPr>
          <a:xfrm>
            <a:off x="1371600" y="3284984"/>
            <a:ext cx="6400800" cy="3024336"/>
          </a:xfrm>
        </p:spPr>
        <p:txBody>
          <a:bodyPr>
            <a:normAutofit/>
          </a:bodyPr>
          <a:lstStyle/>
          <a:p>
            <a:r>
              <a:rPr lang="en-GB" sz="1600" b="1" dirty="0" smtClean="0">
                <a:solidFill>
                  <a:srgbClr val="FF0000"/>
                </a:solidFill>
              </a:rPr>
              <a:t>10th AIDA CLIMATE CHANGE WORKING PARTY MEETING</a:t>
            </a:r>
          </a:p>
          <a:p>
            <a:endParaRPr lang="en-GB" sz="1600" b="1" dirty="0" smtClean="0">
              <a:solidFill>
                <a:srgbClr val="FF0000"/>
              </a:solidFill>
            </a:endParaRPr>
          </a:p>
          <a:p>
            <a:r>
              <a:rPr lang="en-GB" sz="1200" b="1" dirty="0">
                <a:solidFill>
                  <a:schemeClr val="tx1"/>
                </a:solidFill>
              </a:rPr>
              <a:t>15:15hrs-17:45hrs - THURSDAY 11 JUNE 2015</a:t>
            </a:r>
            <a:endParaRPr lang="en-GB" sz="1200" dirty="0">
              <a:solidFill>
                <a:schemeClr val="tx1"/>
              </a:solidFill>
            </a:endParaRPr>
          </a:p>
          <a:p>
            <a:r>
              <a:rPr lang="en-GB" sz="1200" b="1" dirty="0">
                <a:solidFill>
                  <a:schemeClr val="tx1"/>
                </a:solidFill>
              </a:rPr>
              <a:t>SCANDIC COPENHAGEN HOTEL, VESTER SØGADE, DK-1601 COPENHAGEN</a:t>
            </a:r>
            <a:endParaRPr lang="en-GB" sz="1200" dirty="0">
              <a:solidFill>
                <a:schemeClr val="tx1"/>
              </a:solidFill>
            </a:endParaRPr>
          </a:p>
          <a:p>
            <a:endParaRPr lang="en-GB" sz="2100" b="1" u="sng" dirty="0" smtClean="0">
              <a:solidFill>
                <a:schemeClr val="tx1"/>
              </a:solidFill>
            </a:endParaRPr>
          </a:p>
          <a:p>
            <a:pPr lvl="0"/>
            <a:r>
              <a:rPr lang="en-GB" sz="1800" b="1" dirty="0">
                <a:solidFill>
                  <a:srgbClr val="00B050"/>
                </a:solidFill>
              </a:rPr>
              <a:t>Flood - What gives when neither tide nor time will wait</a:t>
            </a:r>
            <a:r>
              <a:rPr lang="en-GB" sz="1800" b="1" dirty="0" smtClean="0">
                <a:solidFill>
                  <a:srgbClr val="00B050"/>
                </a:solidFill>
              </a:rPr>
              <a:t>?</a:t>
            </a:r>
          </a:p>
          <a:p>
            <a:pPr lvl="0"/>
            <a:r>
              <a:rPr lang="en-GB" sz="1800" b="1" dirty="0" smtClean="0">
                <a:solidFill>
                  <a:srgbClr val="00B050"/>
                </a:solidFill>
              </a:rPr>
              <a:t> </a:t>
            </a:r>
            <a:r>
              <a:rPr lang="en-GB" sz="1800" b="1" dirty="0">
                <a:solidFill>
                  <a:srgbClr val="00B050"/>
                </a:solidFill>
              </a:rPr>
              <a:t>Flooding and </a:t>
            </a:r>
            <a:r>
              <a:rPr lang="en-GB" sz="1800" b="1" dirty="0" smtClean="0">
                <a:solidFill>
                  <a:srgbClr val="00B050"/>
                </a:solidFill>
              </a:rPr>
              <a:t>the </a:t>
            </a:r>
            <a:r>
              <a:rPr lang="en-GB" sz="1800" b="1" dirty="0">
                <a:solidFill>
                  <a:srgbClr val="00B050"/>
                </a:solidFill>
              </a:rPr>
              <a:t>insurance challenges</a:t>
            </a:r>
            <a:endParaRPr lang="en-GB" sz="1800" dirty="0">
              <a:solidFill>
                <a:srgbClr val="00B050"/>
              </a:solidFill>
            </a:endParaRPr>
          </a:p>
          <a:p>
            <a:endParaRPr lang="en-GB" sz="1800" b="1" dirty="0" smtClean="0">
              <a:solidFill>
                <a:srgbClr val="00B050"/>
              </a:solidFill>
            </a:endParaRPr>
          </a:p>
          <a:p>
            <a:r>
              <a:rPr lang="en-GB" sz="1500" b="1" i="1" dirty="0" err="1" smtClean="0">
                <a:solidFill>
                  <a:schemeClr val="tx1"/>
                </a:solidFill>
              </a:rPr>
              <a:t>Vth</a:t>
            </a:r>
            <a:r>
              <a:rPr lang="en-GB" sz="1500" b="1" i="1" dirty="0" smtClean="0">
                <a:solidFill>
                  <a:schemeClr val="tx1"/>
                </a:solidFill>
              </a:rPr>
              <a:t> </a:t>
            </a:r>
            <a:r>
              <a:rPr lang="en-GB" sz="1500" b="1" i="1" dirty="0">
                <a:solidFill>
                  <a:schemeClr val="tx1"/>
                </a:solidFill>
              </a:rPr>
              <a:t>AIDA EUROPE CONFERENCE 2015 - COPENHAGEN</a:t>
            </a:r>
            <a:endParaRPr lang="en-GB" sz="1500" i="1" dirty="0">
              <a:solidFill>
                <a:schemeClr val="tx1"/>
              </a:solidFill>
            </a:endParaRPr>
          </a:p>
          <a:p>
            <a:endParaRPr lang="en-GB" sz="2600" b="1" dirty="0">
              <a:solidFill>
                <a:srgbClr val="00B050"/>
              </a:solidFill>
            </a:endParaRPr>
          </a:p>
          <a:p>
            <a:endParaRPr lang="en-GB" sz="2600" b="1" dirty="0" smtClean="0">
              <a:solidFill>
                <a:srgbClr val="00B050"/>
              </a:solidFill>
            </a:endParaRPr>
          </a:p>
          <a:p>
            <a:endParaRPr lang="en-GB" sz="1600" dirty="0" smtClean="0">
              <a:solidFill>
                <a:schemeClr val="tx1"/>
              </a:solidFill>
            </a:endParaRPr>
          </a:p>
          <a:p>
            <a:endParaRPr lang="en-GB" sz="1600" dirty="0">
              <a:solidFill>
                <a:schemeClr val="tx1"/>
              </a:solidFill>
            </a:endParaRPr>
          </a:p>
          <a:p>
            <a:endParaRPr lang="en-GB" sz="1600" dirty="0" smtClean="0">
              <a:solidFill>
                <a:schemeClr val="tx1"/>
              </a:solidFill>
            </a:endParaRPr>
          </a:p>
          <a:p>
            <a:endParaRPr lang="en-GB" sz="1600" dirty="0" smtClean="0">
              <a:solidFill>
                <a:schemeClr val="tx1"/>
              </a:solidFill>
            </a:endParaRPr>
          </a:p>
          <a:p>
            <a:endParaRPr lang="en-GB" sz="1800" dirty="0"/>
          </a:p>
        </p:txBody>
      </p:sp>
      <p:pic>
        <p:nvPicPr>
          <p:cNvPr id="4" name="Picture 3" descr="AidaLogo.jpg"/>
          <p:cNvPicPr>
            <a:picLocks noChangeAspect="1"/>
          </p:cNvPicPr>
          <p:nvPr/>
        </p:nvPicPr>
        <p:blipFill>
          <a:blip r:embed="rId2" cstate="print"/>
          <a:stretch>
            <a:fillRect/>
          </a:stretch>
        </p:blipFill>
        <p:spPr>
          <a:xfrm>
            <a:off x="3851920" y="1052736"/>
            <a:ext cx="1224136" cy="648072"/>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GB" sz="1600" b="1" dirty="0" smtClean="0">
                <a:solidFill>
                  <a:srgbClr val="00B050"/>
                </a:solidFill>
              </a:rPr>
              <a:t/>
            </a:r>
            <a:br>
              <a:rPr lang="en-GB" sz="1600" b="1" dirty="0" smtClean="0">
                <a:solidFill>
                  <a:srgbClr val="00B050"/>
                </a:solidFill>
              </a:rPr>
            </a:br>
            <a:r>
              <a:rPr lang="en-GB" sz="1600" b="1" dirty="0" smtClean="0">
                <a:solidFill>
                  <a:srgbClr val="00B050"/>
                </a:solidFill>
              </a:rPr>
              <a:t>Flood - What gives when neither tide nor time will wait?</a:t>
            </a:r>
            <a:br>
              <a:rPr lang="en-GB" sz="1600" b="1" dirty="0" smtClean="0">
                <a:solidFill>
                  <a:srgbClr val="00B050"/>
                </a:solidFill>
              </a:rPr>
            </a:br>
            <a:r>
              <a:rPr lang="en-GB" sz="1600" b="1" dirty="0" smtClean="0"/>
              <a:t> Flood Re – the UK response</a:t>
            </a:r>
            <a:r>
              <a:rPr lang="en-GB" sz="1600" b="1" dirty="0" smtClean="0">
                <a:solidFill>
                  <a:srgbClr val="00B050"/>
                </a:solidFill>
              </a:rPr>
              <a:t> </a:t>
            </a:r>
            <a:r>
              <a:rPr lang="en-GB" sz="1600" dirty="0" smtClean="0">
                <a:solidFill>
                  <a:srgbClr val="00B050"/>
                </a:solidFill>
              </a:rPr>
              <a:t/>
            </a:r>
            <a:br>
              <a:rPr lang="en-GB" sz="1600" dirty="0" smtClean="0">
                <a:solidFill>
                  <a:srgbClr val="00B050"/>
                </a:solidFill>
              </a:rPr>
            </a:br>
            <a:endParaRPr lang="en-GB" sz="1600" dirty="0"/>
          </a:p>
        </p:txBody>
      </p:sp>
      <p:sp>
        <p:nvSpPr>
          <p:cNvPr id="3" name="Content Placeholder 2"/>
          <p:cNvSpPr>
            <a:spLocks noGrp="1"/>
          </p:cNvSpPr>
          <p:nvPr>
            <p:ph idx="1"/>
          </p:nvPr>
        </p:nvSpPr>
        <p:spPr>
          <a:xfrm>
            <a:off x="457200" y="1600200"/>
            <a:ext cx="8229600" cy="4637112"/>
          </a:xfrm>
        </p:spPr>
        <p:txBody>
          <a:bodyPr>
            <a:normAutofit fontScale="92500" lnSpcReduction="10000"/>
          </a:bodyPr>
          <a:lstStyle/>
          <a:p>
            <a:pPr lvl="1">
              <a:buNone/>
            </a:pPr>
            <a:r>
              <a:rPr lang="en-GB" sz="1500" dirty="0" smtClean="0">
                <a:solidFill>
                  <a:srgbClr val="FF0000"/>
                </a:solidFill>
              </a:rPr>
              <a:t>Additional features</a:t>
            </a:r>
            <a:r>
              <a:rPr lang="en-GB" sz="1200" b="1" dirty="0" smtClean="0">
                <a:solidFill>
                  <a:srgbClr val="FF0000"/>
                </a:solidFill>
              </a:rPr>
              <a:t>:</a:t>
            </a:r>
            <a:endParaRPr lang="en-GB" sz="1200" i="1" dirty="0" smtClean="0">
              <a:solidFill>
                <a:srgbClr val="FF0000"/>
              </a:solidFill>
            </a:endParaRPr>
          </a:p>
          <a:p>
            <a:pPr lvl="1"/>
            <a:r>
              <a:rPr lang="en-GB" sz="1200" i="1" dirty="0" smtClean="0"/>
              <a:t>Standard </a:t>
            </a:r>
            <a:r>
              <a:rPr lang="en-GB" sz="1200" b="1" i="1" dirty="0" smtClean="0"/>
              <a:t>R/I excess </a:t>
            </a:r>
            <a:r>
              <a:rPr lang="en-GB" sz="1200" i="1" dirty="0" smtClean="0"/>
              <a:t>of £250-£500</a:t>
            </a:r>
          </a:p>
          <a:p>
            <a:pPr lvl="1"/>
            <a:r>
              <a:rPr lang="en-GB" sz="1200" b="1" i="1" dirty="0" smtClean="0"/>
              <a:t>Claims</a:t>
            </a:r>
            <a:r>
              <a:rPr lang="en-GB" sz="1200" i="1" dirty="0" smtClean="0"/>
              <a:t> handled/funded by insurers who claim refund</a:t>
            </a:r>
          </a:p>
          <a:p>
            <a:pPr lvl="1"/>
            <a:r>
              <a:rPr lang="en-GB" sz="1200" b="1" i="1" dirty="0" smtClean="0"/>
              <a:t>Cat losses</a:t>
            </a:r>
            <a:r>
              <a:rPr lang="en-GB" sz="1200" i="1" dirty="0" smtClean="0"/>
              <a:t>: Outgoing R/I  to be purchased by Flood Re to guard against all claims in 99.5% of years + up those for a I :200 year </a:t>
            </a:r>
          </a:p>
          <a:p>
            <a:pPr lvl="1"/>
            <a:r>
              <a:rPr lang="en-GB" sz="1200" i="1" dirty="0" smtClean="0"/>
              <a:t>Not designed  to address </a:t>
            </a:r>
            <a:r>
              <a:rPr lang="en-GB" sz="1200" b="1" i="1" dirty="0" smtClean="0"/>
              <a:t>major cat flood losses </a:t>
            </a:r>
            <a:r>
              <a:rPr lang="en-GB" sz="1200" i="1" dirty="0" smtClean="0"/>
              <a:t>for which Govt  would take primary responsibility for resources if/once exceeded. Notwithstanding impact of Climate Change  expected to be very rare (more than six times worse than 2007 floods  - the largest civil emergency since World War Two)</a:t>
            </a:r>
          </a:p>
          <a:p>
            <a:pPr lvl="1">
              <a:buNone/>
            </a:pPr>
            <a:endParaRPr lang="en-GB" sz="1200" i="1" dirty="0" smtClean="0"/>
          </a:p>
          <a:p>
            <a:pPr lvl="1">
              <a:buNone/>
            </a:pPr>
            <a:r>
              <a:rPr lang="en-GB" sz="1500" dirty="0" smtClean="0">
                <a:solidFill>
                  <a:srgbClr val="FF0000"/>
                </a:solidFill>
              </a:rPr>
              <a:t>Government pledges: </a:t>
            </a:r>
          </a:p>
          <a:p>
            <a:pPr lvl="1"/>
            <a:r>
              <a:rPr lang="en-GB" sz="1200" i="1" dirty="0" smtClean="0"/>
              <a:t>Water Act legislation designed to ensure </a:t>
            </a:r>
            <a:r>
              <a:rPr lang="en-GB" sz="1200" b="1" i="1" dirty="0" smtClean="0"/>
              <a:t>no “free-riders</a:t>
            </a:r>
            <a:r>
              <a:rPr lang="en-GB" sz="1200" i="1" dirty="0" smtClean="0"/>
              <a:t>”</a:t>
            </a:r>
          </a:p>
          <a:p>
            <a:pPr lvl="1"/>
            <a:r>
              <a:rPr lang="en-GB" sz="1200" i="1" dirty="0" smtClean="0"/>
              <a:t>Commitments by way of </a:t>
            </a:r>
            <a:r>
              <a:rPr lang="en-GB" sz="1200" b="1" i="1" dirty="0" smtClean="0"/>
              <a:t>Govt spending on flood defence </a:t>
            </a:r>
          </a:p>
          <a:p>
            <a:pPr lvl="1"/>
            <a:r>
              <a:rPr lang="en-GB" sz="1200" b="1" i="1" dirty="0" smtClean="0"/>
              <a:t>Surface water map </a:t>
            </a:r>
            <a:r>
              <a:rPr lang="en-GB" sz="1200" i="1" dirty="0" smtClean="0"/>
              <a:t>(introduced by Environment Agency at end of 2013) + showing all sources of flooding (flash flooding as well as river/sea swell) agreed to be provided to insurers by end 2015 + </a:t>
            </a:r>
            <a:r>
              <a:rPr lang="en-GB" sz="1200" b="1" i="1" dirty="0" smtClean="0"/>
              <a:t>data re building proceeding against Environment Agency (EA) advice</a:t>
            </a:r>
          </a:p>
          <a:p>
            <a:pPr lvl="1">
              <a:buNone/>
            </a:pPr>
            <a:endParaRPr lang="en-GB" sz="1200" i="1" dirty="0" smtClean="0"/>
          </a:p>
          <a:p>
            <a:pPr lvl="1">
              <a:buNone/>
            </a:pPr>
            <a:r>
              <a:rPr lang="en-GB" sz="1500" dirty="0" smtClean="0">
                <a:solidFill>
                  <a:srgbClr val="FF0000"/>
                </a:solidFill>
              </a:rPr>
              <a:t>Criticisms</a:t>
            </a:r>
            <a:r>
              <a:rPr lang="en-GB" sz="1500" b="1" dirty="0" smtClean="0">
                <a:solidFill>
                  <a:srgbClr val="FF0000"/>
                </a:solidFill>
              </a:rPr>
              <a:t>:</a:t>
            </a:r>
            <a:endParaRPr lang="en-GB" sz="1500" b="1" i="1" dirty="0" smtClean="0">
              <a:solidFill>
                <a:srgbClr val="FF0000"/>
              </a:solidFill>
            </a:endParaRPr>
          </a:p>
          <a:p>
            <a:pPr lvl="1"/>
            <a:r>
              <a:rPr lang="en-GB" sz="1200" i="1" dirty="0" smtClean="0"/>
              <a:t>Among criticisms of Scheme (as Water Bill  passed through UK Parliament last year and since) are facts that :</a:t>
            </a:r>
          </a:p>
          <a:p>
            <a:pPr lvl="2"/>
            <a:r>
              <a:rPr lang="en-GB" sz="1200" i="1" dirty="0" smtClean="0"/>
              <a:t>1 in 6 households were to be </a:t>
            </a:r>
            <a:r>
              <a:rPr lang="en-GB" sz="1200" b="1" i="1" dirty="0" smtClean="0"/>
              <a:t>ineligible</a:t>
            </a:r>
            <a:r>
              <a:rPr lang="en-GB" sz="1200" i="1" dirty="0" smtClean="0"/>
              <a:t> – excluded highest value properties now in ambit</a:t>
            </a:r>
          </a:p>
          <a:p>
            <a:pPr lvl="2"/>
            <a:r>
              <a:rPr lang="en-GB" sz="1200" i="1" dirty="0" smtClean="0"/>
              <a:t>Failed to deal with </a:t>
            </a:r>
            <a:r>
              <a:rPr lang="en-GB" sz="1200" b="1" i="1" dirty="0" smtClean="0"/>
              <a:t>small businesses/house-building since 2009 </a:t>
            </a:r>
            <a:r>
              <a:rPr lang="en-GB" sz="1200" i="1" dirty="0" smtClean="0"/>
              <a:t>in flood-risk areas – but argued that cross-subsidy should not extend to former group still able to find cover + new builds encouraged to be flood resilient</a:t>
            </a:r>
          </a:p>
          <a:p>
            <a:pPr lvl="2"/>
            <a:r>
              <a:rPr lang="en-GB" sz="1200" b="1" i="1" dirty="0" smtClean="0"/>
              <a:t>Govt spending/EA policy re flooding </a:t>
            </a:r>
            <a:r>
              <a:rPr lang="en-GB" sz="1200" i="1" dirty="0" smtClean="0"/>
              <a:t>currently under attack – but argued past spending commitments will be honoured and some greater stability still afforded to insurers by scheme regardless of levels of Govt spending </a:t>
            </a:r>
          </a:p>
          <a:p>
            <a:pPr lvl="2"/>
            <a:r>
              <a:rPr lang="en-GB" sz="1200" b="1" i="1" dirty="0" smtClean="0"/>
              <a:t>Longer-term impact of Climate Change </a:t>
            </a:r>
            <a:r>
              <a:rPr lang="en-GB" sz="1200" i="1" dirty="0" smtClean="0"/>
              <a:t>not fully enough taken  into account, imposing additional cost without ensuring better flood protection/resilience -  in response argued that levy/tax is not an additional cost but simply reflects existing cross-subsidy and that flood defences/risk mitigation practices will additionally be needed.</a:t>
            </a:r>
          </a:p>
          <a:p>
            <a:pPr lvl="2"/>
            <a:endParaRPr lang="en-GB" sz="1200" i="1" dirty="0" smtClean="0"/>
          </a:p>
          <a:p>
            <a:pPr lvl="2"/>
            <a:endParaRPr lang="en-GB" sz="1200" i="1" dirty="0" smtClean="0"/>
          </a:p>
          <a:p>
            <a:pPr>
              <a:buNone/>
            </a:pPr>
            <a:endParaRPr lang="en-GB" dirty="0"/>
          </a:p>
        </p:txBody>
      </p:sp>
      <p:pic>
        <p:nvPicPr>
          <p:cNvPr id="4" name="Picture 3" descr="AidaLogo.jpg"/>
          <p:cNvPicPr>
            <a:picLocks noChangeAspect="1"/>
          </p:cNvPicPr>
          <p:nvPr/>
        </p:nvPicPr>
        <p:blipFill>
          <a:blip r:embed="rId2" cstate="print"/>
          <a:stretch>
            <a:fillRect/>
          </a:stretch>
        </p:blipFill>
        <p:spPr>
          <a:xfrm>
            <a:off x="539552" y="548680"/>
            <a:ext cx="1008112" cy="576064"/>
          </a:xfrm>
          <a:prstGeom prst="rect">
            <a:avLst/>
          </a:prstGeom>
        </p:spPr>
      </p:pic>
      <p:sp>
        <p:nvSpPr>
          <p:cNvPr id="8" name="TextBox 7"/>
          <p:cNvSpPr txBox="1"/>
          <p:nvPr/>
        </p:nvSpPr>
        <p:spPr>
          <a:xfrm>
            <a:off x="7092280" y="620688"/>
            <a:ext cx="1656184" cy="461665"/>
          </a:xfrm>
          <a:prstGeom prst="rect">
            <a:avLst/>
          </a:prstGeom>
          <a:noFill/>
        </p:spPr>
        <p:txBody>
          <a:bodyPr wrap="square" rtlCol="0">
            <a:spAutoFit/>
          </a:bodyPr>
          <a:lstStyle/>
          <a:p>
            <a:pPr algn="just"/>
            <a:r>
              <a:rPr lang="en-GB" sz="1200" b="1" i="1" dirty="0" smtClean="0">
                <a:solidFill>
                  <a:schemeClr val="tx2"/>
                </a:solidFill>
              </a:rPr>
              <a:t>   10</a:t>
            </a:r>
            <a:r>
              <a:rPr lang="en-GB" sz="1200" b="1" i="1" baseline="30000" dirty="0" smtClean="0">
                <a:solidFill>
                  <a:schemeClr val="tx2"/>
                </a:solidFill>
              </a:rPr>
              <a:t>th</a:t>
            </a:r>
            <a:r>
              <a:rPr lang="en-GB" sz="1200" b="1" i="1" dirty="0" smtClean="0">
                <a:solidFill>
                  <a:schemeClr val="tx2"/>
                </a:solidFill>
              </a:rPr>
              <a:t> CCWP Meeting</a:t>
            </a:r>
          </a:p>
          <a:p>
            <a:pPr algn="just"/>
            <a:r>
              <a:rPr lang="en-GB" sz="1200" b="1" i="1" dirty="0" smtClean="0">
                <a:solidFill>
                  <a:schemeClr val="tx2"/>
                </a:solidFill>
              </a:rPr>
              <a:t>Copenhagen – 11.6.15 </a:t>
            </a:r>
            <a:endParaRPr lang="en-GB" sz="1200" b="1" i="1" dirty="0">
              <a:solidFill>
                <a:schemeClr val="tx2"/>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GB" sz="1600" b="1" dirty="0" smtClean="0">
                <a:solidFill>
                  <a:srgbClr val="00B050"/>
                </a:solidFill>
              </a:rPr>
              <a:t/>
            </a:r>
            <a:br>
              <a:rPr lang="en-GB" sz="1600" b="1" dirty="0" smtClean="0">
                <a:solidFill>
                  <a:srgbClr val="00B050"/>
                </a:solidFill>
              </a:rPr>
            </a:br>
            <a:r>
              <a:rPr lang="en-GB" sz="1600" b="1" dirty="0" smtClean="0">
                <a:solidFill>
                  <a:srgbClr val="00B050"/>
                </a:solidFill>
              </a:rPr>
              <a:t>Flood - What gives when neither tide nor time will wait?</a:t>
            </a:r>
            <a:br>
              <a:rPr lang="en-GB" sz="1600" b="1" dirty="0" smtClean="0">
                <a:solidFill>
                  <a:srgbClr val="00B050"/>
                </a:solidFill>
              </a:rPr>
            </a:br>
            <a:r>
              <a:rPr lang="en-GB" sz="1600" b="1" dirty="0" smtClean="0"/>
              <a:t> Flood Re – the UK response</a:t>
            </a:r>
            <a:r>
              <a:rPr lang="en-GB" sz="1600" b="1" dirty="0" smtClean="0">
                <a:solidFill>
                  <a:srgbClr val="00B050"/>
                </a:solidFill>
              </a:rPr>
              <a:t> </a:t>
            </a:r>
            <a:r>
              <a:rPr lang="en-GB" sz="1600" dirty="0" smtClean="0">
                <a:solidFill>
                  <a:srgbClr val="00B050"/>
                </a:solidFill>
              </a:rPr>
              <a:t/>
            </a:r>
            <a:br>
              <a:rPr lang="en-GB" sz="1600" dirty="0" smtClean="0">
                <a:solidFill>
                  <a:srgbClr val="00B050"/>
                </a:solidFill>
              </a:rPr>
            </a:br>
            <a:endParaRPr lang="en-GB" sz="1600" dirty="0"/>
          </a:p>
        </p:txBody>
      </p:sp>
      <p:sp>
        <p:nvSpPr>
          <p:cNvPr id="3" name="Content Placeholder 2"/>
          <p:cNvSpPr>
            <a:spLocks noGrp="1"/>
          </p:cNvSpPr>
          <p:nvPr>
            <p:ph idx="1"/>
          </p:nvPr>
        </p:nvSpPr>
        <p:spPr>
          <a:xfrm>
            <a:off x="457200" y="1484784"/>
            <a:ext cx="8229600" cy="4752528"/>
          </a:xfrm>
        </p:spPr>
        <p:txBody>
          <a:bodyPr>
            <a:normAutofit/>
          </a:bodyPr>
          <a:lstStyle/>
          <a:p>
            <a:pPr lvl="2"/>
            <a:endParaRPr lang="en-GB" sz="1200" i="1" dirty="0" smtClean="0"/>
          </a:p>
          <a:p>
            <a:pPr lvl="2"/>
            <a:endParaRPr lang="en-GB" sz="1200" i="1" dirty="0" smtClean="0"/>
          </a:p>
          <a:p>
            <a:pPr lvl="2"/>
            <a:endParaRPr lang="en-GB" sz="1200" i="1" dirty="0" smtClean="0"/>
          </a:p>
          <a:p>
            <a:pPr>
              <a:buNone/>
            </a:pPr>
            <a:r>
              <a:rPr lang="en-GB" dirty="0" smtClean="0"/>
              <a:t>	</a:t>
            </a:r>
            <a:endParaRPr lang="en-GB" dirty="0"/>
          </a:p>
        </p:txBody>
      </p:sp>
      <p:pic>
        <p:nvPicPr>
          <p:cNvPr id="4" name="Picture 3" descr="AidaLogo.jpg"/>
          <p:cNvPicPr>
            <a:picLocks noChangeAspect="1"/>
          </p:cNvPicPr>
          <p:nvPr/>
        </p:nvPicPr>
        <p:blipFill>
          <a:blip r:embed="rId3" cstate="print"/>
          <a:stretch>
            <a:fillRect/>
          </a:stretch>
        </p:blipFill>
        <p:spPr>
          <a:xfrm>
            <a:off x="539552" y="548680"/>
            <a:ext cx="1008112" cy="576064"/>
          </a:xfrm>
          <a:prstGeom prst="rect">
            <a:avLst/>
          </a:prstGeom>
        </p:spPr>
      </p:pic>
      <p:sp>
        <p:nvSpPr>
          <p:cNvPr id="8" name="TextBox 7"/>
          <p:cNvSpPr txBox="1"/>
          <p:nvPr/>
        </p:nvSpPr>
        <p:spPr>
          <a:xfrm>
            <a:off x="7092280" y="620688"/>
            <a:ext cx="1656184" cy="461665"/>
          </a:xfrm>
          <a:prstGeom prst="rect">
            <a:avLst/>
          </a:prstGeom>
          <a:noFill/>
        </p:spPr>
        <p:txBody>
          <a:bodyPr wrap="square" rtlCol="0">
            <a:spAutoFit/>
          </a:bodyPr>
          <a:lstStyle/>
          <a:p>
            <a:pPr algn="just"/>
            <a:r>
              <a:rPr lang="en-GB" sz="1200" b="1" i="1" dirty="0" smtClean="0">
                <a:solidFill>
                  <a:schemeClr val="tx2"/>
                </a:solidFill>
              </a:rPr>
              <a:t>   10</a:t>
            </a:r>
            <a:r>
              <a:rPr lang="en-GB" sz="1200" b="1" i="1" baseline="30000" dirty="0" smtClean="0">
                <a:solidFill>
                  <a:schemeClr val="tx2"/>
                </a:solidFill>
              </a:rPr>
              <a:t>th</a:t>
            </a:r>
            <a:r>
              <a:rPr lang="en-GB" sz="1200" b="1" i="1" dirty="0" smtClean="0">
                <a:solidFill>
                  <a:schemeClr val="tx2"/>
                </a:solidFill>
              </a:rPr>
              <a:t> CCWP Meeting</a:t>
            </a:r>
          </a:p>
          <a:p>
            <a:pPr algn="just"/>
            <a:r>
              <a:rPr lang="en-GB" sz="1200" b="1" i="1" dirty="0" smtClean="0">
                <a:solidFill>
                  <a:schemeClr val="tx2"/>
                </a:solidFill>
              </a:rPr>
              <a:t>Copenhagen – 11.6.15 </a:t>
            </a:r>
            <a:endParaRPr lang="en-GB" sz="1200" b="1" i="1" dirty="0">
              <a:solidFill>
                <a:schemeClr val="tx2"/>
              </a:solidFill>
            </a:endParaRPr>
          </a:p>
        </p:txBody>
      </p:sp>
      <p:sp>
        <p:nvSpPr>
          <p:cNvPr id="6" name="Rectangle 5"/>
          <p:cNvSpPr/>
          <p:nvPr/>
        </p:nvSpPr>
        <p:spPr>
          <a:xfrm>
            <a:off x="539552" y="1484784"/>
            <a:ext cx="7992888" cy="7371249"/>
          </a:xfrm>
          <a:prstGeom prst="rect">
            <a:avLst/>
          </a:prstGeom>
        </p:spPr>
        <p:txBody>
          <a:bodyPr wrap="square">
            <a:spAutoFit/>
          </a:bodyPr>
          <a:lstStyle/>
          <a:p>
            <a:pPr algn="just"/>
            <a:r>
              <a:rPr lang="en-GB" sz="1400" dirty="0" smtClean="0">
                <a:solidFill>
                  <a:srgbClr val="FF0000"/>
                </a:solidFill>
              </a:rPr>
              <a:t>What now?</a:t>
            </a:r>
          </a:p>
          <a:p>
            <a:pPr algn="just"/>
            <a:endParaRPr lang="en-GB" sz="1200" b="1" dirty="0" smtClean="0"/>
          </a:p>
          <a:p>
            <a:pPr algn="just"/>
            <a:r>
              <a:rPr lang="en-GB" sz="1400" b="1" dirty="0" smtClean="0"/>
              <a:t>Short-term concerns: </a:t>
            </a:r>
          </a:p>
          <a:p>
            <a:pPr algn="just"/>
            <a:endParaRPr lang="en-GB" sz="1200" b="1" dirty="0" smtClean="0"/>
          </a:p>
          <a:p>
            <a:pPr algn="just"/>
            <a:r>
              <a:rPr lang="en-GB" sz="1200" dirty="0" smtClean="0"/>
              <a:t>Consultation on </a:t>
            </a:r>
            <a:r>
              <a:rPr lang="en-GB" sz="1200" b="1" dirty="0" smtClean="0"/>
              <a:t>Flood Re Scheme Regulation</a:t>
            </a:r>
            <a:r>
              <a:rPr lang="en-GB" sz="1200" dirty="0" smtClean="0"/>
              <a:t>s – now awaiting Parliament approval – attracted observations/concerns from flood action groups, insurers and brokers, property/mortgage sectors and small businesses – and prompted responses.</a:t>
            </a:r>
          </a:p>
          <a:p>
            <a:pPr algn="just">
              <a:buFont typeface="Arial" pitchFamily="34" charset="0"/>
              <a:buChar char="•"/>
            </a:pPr>
            <a:endParaRPr lang="en-GB" sz="1200" dirty="0" smtClean="0"/>
          </a:p>
          <a:p>
            <a:pPr algn="just">
              <a:buFont typeface="Arial" pitchFamily="34" charset="0"/>
              <a:buChar char="•"/>
            </a:pPr>
            <a:r>
              <a:rPr lang="en-GB" sz="1200" dirty="0" smtClean="0"/>
              <a:t>  High priorities for </a:t>
            </a:r>
            <a:r>
              <a:rPr lang="en-GB" sz="1200" b="1" dirty="0" smtClean="0"/>
              <a:t>insurance sector </a:t>
            </a:r>
            <a:r>
              <a:rPr lang="en-GB" sz="1200" dirty="0" smtClean="0"/>
              <a:t>– how </a:t>
            </a:r>
            <a:r>
              <a:rPr lang="en-GB" sz="1200" b="1" dirty="0" smtClean="0"/>
              <a:t>funding and financing </a:t>
            </a:r>
            <a:r>
              <a:rPr lang="en-GB" sz="1200" dirty="0" smtClean="0"/>
              <a:t>will actually work during life of </a:t>
            </a:r>
            <a:r>
              <a:rPr lang="en-GB" sz="1200" b="1" dirty="0" smtClean="0"/>
              <a:t>Flood Re</a:t>
            </a:r>
            <a:r>
              <a:rPr lang="en-GB" sz="1200" dirty="0" smtClean="0"/>
              <a:t>, including</a:t>
            </a:r>
          </a:p>
          <a:p>
            <a:pPr algn="just"/>
            <a:r>
              <a:rPr lang="en-GB" sz="1200" dirty="0" smtClean="0"/>
              <a:t>    calculation of proportionate levies payable by insurers</a:t>
            </a:r>
          </a:p>
          <a:p>
            <a:pPr algn="just"/>
            <a:endParaRPr lang="en-GB" sz="1200" dirty="0" smtClean="0"/>
          </a:p>
          <a:p>
            <a:pPr algn="just">
              <a:buFont typeface="Arial" pitchFamily="34" charset="0"/>
              <a:buChar char="•"/>
            </a:pPr>
            <a:r>
              <a:rPr lang="en-GB" sz="1200" dirty="0" smtClean="0"/>
              <a:t>  High priorities for </a:t>
            </a:r>
            <a:r>
              <a:rPr lang="en-GB" sz="1200" b="1" dirty="0" smtClean="0"/>
              <a:t>flood action groups </a:t>
            </a:r>
            <a:r>
              <a:rPr lang="en-GB" sz="1200" dirty="0" smtClean="0"/>
              <a:t>– how is Flood Re to help raise awareness and management of </a:t>
            </a:r>
            <a:r>
              <a:rPr lang="en-GB" sz="1200" b="1" dirty="0" smtClean="0"/>
              <a:t>evolving flood risk</a:t>
            </a:r>
          </a:p>
          <a:p>
            <a:pPr algn="just"/>
            <a:r>
              <a:rPr lang="en-GB" sz="1200" dirty="0" smtClean="0"/>
              <a:t>   </a:t>
            </a:r>
          </a:p>
          <a:p>
            <a:pPr algn="just">
              <a:buFont typeface="Arial" pitchFamily="34" charset="0"/>
              <a:buChar char="•"/>
            </a:pPr>
            <a:r>
              <a:rPr lang="en-GB" sz="1200" dirty="0" smtClean="0"/>
              <a:t>  Discussion of whether </a:t>
            </a:r>
            <a:r>
              <a:rPr lang="en-GB" sz="1200" i="1" dirty="0" smtClean="0"/>
              <a:t>all</a:t>
            </a:r>
            <a:r>
              <a:rPr lang="en-GB" sz="1200" dirty="0" smtClean="0"/>
              <a:t> “flood” risks covered by Scheme + whether </a:t>
            </a:r>
            <a:r>
              <a:rPr lang="en-GB" sz="1200" b="1" dirty="0" smtClean="0"/>
              <a:t>definition of </a:t>
            </a:r>
            <a:r>
              <a:rPr lang="en-GB" sz="1200" b="1" i="1" dirty="0" smtClean="0"/>
              <a:t>“flood” </a:t>
            </a:r>
            <a:r>
              <a:rPr lang="en-GB" sz="1200" dirty="0" smtClean="0"/>
              <a:t>meets all purposes.  </a:t>
            </a:r>
          </a:p>
          <a:p>
            <a:pPr algn="just"/>
            <a:r>
              <a:rPr lang="en-GB" sz="1200" dirty="0" smtClean="0"/>
              <a:t>   Operative definition reads:</a:t>
            </a:r>
          </a:p>
          <a:p>
            <a:pPr algn="just"/>
            <a:endParaRPr lang="en-GB" sz="1200" dirty="0" smtClean="0"/>
          </a:p>
          <a:p>
            <a:pPr lvl="1" algn="just"/>
            <a:r>
              <a:rPr lang="en-GB" sz="1200" dirty="0" smtClean="0"/>
              <a:t> “… </a:t>
            </a:r>
            <a:r>
              <a:rPr lang="en-GB" sz="1200" b="1" i="1" dirty="0" smtClean="0"/>
              <a:t>water from any source external to a building which enters a building – at or below ground level … or above ground level provided that … part… is at ground level … and does so with a volume, weight or force which is </a:t>
            </a:r>
            <a:r>
              <a:rPr lang="en-GB" sz="1200" b="1" i="1" dirty="0" smtClean="0">
                <a:solidFill>
                  <a:srgbClr val="FF0000"/>
                </a:solidFill>
              </a:rPr>
              <a:t>substantial </a:t>
            </a:r>
            <a:r>
              <a:rPr lang="en-GB" sz="1200" b="1" i="1" dirty="0" smtClean="0"/>
              <a:t>and</a:t>
            </a:r>
            <a:r>
              <a:rPr lang="en-GB" sz="1200" b="1" i="1" dirty="0" smtClean="0">
                <a:solidFill>
                  <a:srgbClr val="FF0000"/>
                </a:solidFill>
              </a:rPr>
              <a:t> abnormal</a:t>
            </a:r>
            <a:r>
              <a:rPr lang="en-GB" sz="1200" b="1" i="1" dirty="0" smtClean="0"/>
              <a:t>…” </a:t>
            </a:r>
            <a:r>
              <a:rPr lang="en-GB" sz="1200" dirty="0" smtClean="0"/>
              <a:t>with “… </a:t>
            </a:r>
            <a:r>
              <a:rPr lang="en-GB" sz="1200" b="1" i="1" dirty="0" smtClean="0"/>
              <a:t>gradual seepage or percolation .. Into a building (e.g. rising damp) … or water escaping from a … main, drain, sewer, pipe or other thing inside a building</a:t>
            </a:r>
            <a:r>
              <a:rPr lang="en-GB" sz="1200" dirty="0" smtClean="0"/>
              <a:t>…” expressly </a:t>
            </a:r>
            <a:r>
              <a:rPr lang="en-GB" sz="1200" b="1" dirty="0" smtClean="0"/>
              <a:t>not</a:t>
            </a:r>
            <a:r>
              <a:rPr lang="en-GB" sz="1200" dirty="0" smtClean="0"/>
              <a:t> included unless </a:t>
            </a:r>
            <a:r>
              <a:rPr lang="en-GB" sz="1200" b="1" dirty="0" smtClean="0"/>
              <a:t>sole</a:t>
            </a:r>
            <a:r>
              <a:rPr lang="en-GB" sz="1200" dirty="0" smtClean="0"/>
              <a:t> consequence of what is expressly covered.</a:t>
            </a:r>
          </a:p>
          <a:p>
            <a:pPr lvl="1" algn="just"/>
            <a:endParaRPr lang="en-GB" sz="1200" dirty="0" smtClean="0"/>
          </a:p>
          <a:p>
            <a:pPr algn="just">
              <a:buFont typeface="Arial" pitchFamily="34" charset="0"/>
              <a:buChar char="•"/>
            </a:pPr>
            <a:r>
              <a:rPr lang="en-GB" sz="1200" b="1" dirty="0" smtClean="0"/>
              <a:t>   Scope </a:t>
            </a:r>
            <a:r>
              <a:rPr lang="en-GB" sz="1200" dirty="0" smtClean="0"/>
              <a:t>of Flood Re scheme – only change of scope conceded is inclusion of highest value properties initially excluded. All</a:t>
            </a:r>
          </a:p>
          <a:p>
            <a:pPr algn="just"/>
            <a:r>
              <a:rPr lang="en-GB" sz="1200" dirty="0" smtClean="0"/>
              <a:t>     other exclusions  (commercial premises, small businesses, landlord insurances, newer properties ) to remain but subject to</a:t>
            </a:r>
          </a:p>
          <a:p>
            <a:pPr algn="just"/>
            <a:r>
              <a:rPr lang="en-GB" sz="1200" dirty="0" smtClean="0"/>
              <a:t>     review (after 5 years). </a:t>
            </a:r>
          </a:p>
          <a:p>
            <a:pPr algn="just"/>
            <a:endParaRPr lang="en-GB" sz="1200" dirty="0" smtClean="0"/>
          </a:p>
          <a:p>
            <a:pPr algn="just">
              <a:buFont typeface="Arial" pitchFamily="34" charset="0"/>
              <a:buChar char="•"/>
            </a:pPr>
            <a:r>
              <a:rPr lang="en-GB" sz="1200" dirty="0" smtClean="0"/>
              <a:t>   Inadequate provision for impact of  </a:t>
            </a:r>
            <a:r>
              <a:rPr lang="en-GB" sz="1200" b="1" dirty="0" smtClean="0"/>
              <a:t>Climate Change </a:t>
            </a:r>
            <a:r>
              <a:rPr lang="en-GB" sz="1200" dirty="0" smtClean="0"/>
              <a:t>? – Flood Re simply say Scheme is inherently flexible with no limit to</a:t>
            </a:r>
          </a:p>
          <a:p>
            <a:pPr algn="just"/>
            <a:r>
              <a:rPr lang="en-GB" sz="1200" dirty="0" smtClean="0"/>
              <a:t>    the  number of properties which may come to be ceded over the life of the Scheme .  </a:t>
            </a:r>
          </a:p>
          <a:p>
            <a:pPr algn="just"/>
            <a:r>
              <a:rPr lang="en-GB" sz="1200" dirty="0" smtClean="0"/>
              <a:t>          </a:t>
            </a:r>
          </a:p>
          <a:p>
            <a:pPr algn="just"/>
            <a:endParaRPr lang="en-GB" sz="1500" dirty="0" smtClean="0">
              <a:solidFill>
                <a:srgbClr val="FF0000"/>
              </a:solidFill>
            </a:endParaRPr>
          </a:p>
          <a:p>
            <a:pPr algn="just"/>
            <a:endParaRPr lang="en-GB" sz="1500" dirty="0" smtClean="0">
              <a:solidFill>
                <a:srgbClr val="FF0000"/>
              </a:solidFill>
            </a:endParaRPr>
          </a:p>
          <a:p>
            <a:pPr algn="just"/>
            <a:endParaRPr lang="en-GB" sz="1500" dirty="0" smtClean="0">
              <a:solidFill>
                <a:srgbClr val="FF0000"/>
              </a:solidFill>
            </a:endParaRPr>
          </a:p>
          <a:p>
            <a:pPr algn="just"/>
            <a:endParaRPr lang="en-GB" sz="1500" dirty="0" smtClean="0">
              <a:solidFill>
                <a:srgbClr val="FF0000"/>
              </a:solidFill>
            </a:endParaRPr>
          </a:p>
          <a:p>
            <a:pPr algn="just"/>
            <a:endParaRPr lang="en-GB" sz="1500" dirty="0" smtClean="0">
              <a:solidFill>
                <a:srgbClr val="FF0000"/>
              </a:solidFill>
            </a:endParaRPr>
          </a:p>
          <a:p>
            <a:pPr algn="just"/>
            <a:endParaRPr lang="en-GB" sz="1500" dirty="0" smtClean="0">
              <a:solidFill>
                <a:srgbClr val="FF0000"/>
              </a:solidFill>
            </a:endParaRPr>
          </a:p>
          <a:p>
            <a:pPr algn="just"/>
            <a:endParaRPr lang="en-GB" sz="1500" dirty="0" smtClean="0">
              <a:solidFill>
                <a:srgbClr val="FF0000"/>
              </a:solidFill>
            </a:endParaRPr>
          </a:p>
          <a:p>
            <a:endParaRPr lang="en-GB" sz="1500" dirty="0" smtClean="0">
              <a:solidFill>
                <a:srgbClr val="FF0000"/>
              </a:solidFill>
            </a:endParaRPr>
          </a:p>
          <a:p>
            <a:r>
              <a:rPr lang="en-GB" sz="1500" dirty="0" smtClean="0">
                <a:solidFill>
                  <a:srgbClr val="FF0000"/>
                </a:solidFill>
              </a:rPr>
              <a:t>  </a:t>
            </a:r>
            <a:endParaRPr lang="en-GB" sz="1200" i="1" dirty="0" smtClean="0">
              <a:solidFill>
                <a:srgbClr val="FF000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GB" sz="1600" b="1" dirty="0" smtClean="0">
                <a:solidFill>
                  <a:srgbClr val="00B050"/>
                </a:solidFill>
              </a:rPr>
              <a:t/>
            </a:r>
            <a:br>
              <a:rPr lang="en-GB" sz="1600" b="1" dirty="0" smtClean="0">
                <a:solidFill>
                  <a:srgbClr val="00B050"/>
                </a:solidFill>
              </a:rPr>
            </a:br>
            <a:r>
              <a:rPr lang="en-GB" sz="1600" b="1" dirty="0" smtClean="0">
                <a:solidFill>
                  <a:srgbClr val="00B050"/>
                </a:solidFill>
              </a:rPr>
              <a:t>Flood - What gives when neither tide nor time will wait?</a:t>
            </a:r>
            <a:br>
              <a:rPr lang="en-GB" sz="1600" b="1" dirty="0" smtClean="0">
                <a:solidFill>
                  <a:srgbClr val="00B050"/>
                </a:solidFill>
              </a:rPr>
            </a:br>
            <a:r>
              <a:rPr lang="en-GB" sz="1600" b="1" dirty="0" smtClean="0"/>
              <a:t> Flood Re – the UK response</a:t>
            </a:r>
            <a:r>
              <a:rPr lang="en-GB" sz="1600" b="1" dirty="0" smtClean="0">
                <a:solidFill>
                  <a:srgbClr val="00B050"/>
                </a:solidFill>
              </a:rPr>
              <a:t> </a:t>
            </a:r>
            <a:r>
              <a:rPr lang="en-GB" sz="1600" dirty="0" smtClean="0">
                <a:solidFill>
                  <a:srgbClr val="00B050"/>
                </a:solidFill>
              </a:rPr>
              <a:t/>
            </a:r>
            <a:br>
              <a:rPr lang="en-GB" sz="1600" dirty="0" smtClean="0">
                <a:solidFill>
                  <a:srgbClr val="00B050"/>
                </a:solidFill>
              </a:rPr>
            </a:br>
            <a:endParaRPr lang="en-GB" sz="1600" dirty="0"/>
          </a:p>
        </p:txBody>
      </p:sp>
      <p:sp>
        <p:nvSpPr>
          <p:cNvPr id="3" name="Content Placeholder 2"/>
          <p:cNvSpPr>
            <a:spLocks noGrp="1"/>
          </p:cNvSpPr>
          <p:nvPr>
            <p:ph idx="1"/>
          </p:nvPr>
        </p:nvSpPr>
        <p:spPr>
          <a:xfrm>
            <a:off x="457200" y="1600200"/>
            <a:ext cx="8229600" cy="4637112"/>
          </a:xfrm>
        </p:spPr>
        <p:txBody>
          <a:bodyPr>
            <a:normAutofit/>
          </a:bodyPr>
          <a:lstStyle/>
          <a:p>
            <a:pPr lvl="2"/>
            <a:endParaRPr lang="en-GB" sz="1200" i="1" dirty="0" smtClean="0"/>
          </a:p>
          <a:p>
            <a:pPr lvl="2"/>
            <a:endParaRPr lang="en-GB" sz="1200" i="1" dirty="0" smtClean="0"/>
          </a:p>
          <a:p>
            <a:pPr>
              <a:buNone/>
            </a:pPr>
            <a:r>
              <a:rPr lang="en-GB" dirty="0" smtClean="0"/>
              <a:t> </a:t>
            </a:r>
            <a:endParaRPr lang="en-GB" dirty="0"/>
          </a:p>
        </p:txBody>
      </p:sp>
      <p:pic>
        <p:nvPicPr>
          <p:cNvPr id="4" name="Picture 3" descr="AidaLogo.jpg"/>
          <p:cNvPicPr>
            <a:picLocks noChangeAspect="1"/>
          </p:cNvPicPr>
          <p:nvPr/>
        </p:nvPicPr>
        <p:blipFill>
          <a:blip r:embed="rId2" cstate="print"/>
          <a:stretch>
            <a:fillRect/>
          </a:stretch>
        </p:blipFill>
        <p:spPr>
          <a:xfrm>
            <a:off x="539552" y="548680"/>
            <a:ext cx="1008112" cy="576064"/>
          </a:xfrm>
          <a:prstGeom prst="rect">
            <a:avLst/>
          </a:prstGeom>
        </p:spPr>
      </p:pic>
      <p:sp>
        <p:nvSpPr>
          <p:cNvPr id="8" name="TextBox 7"/>
          <p:cNvSpPr txBox="1"/>
          <p:nvPr/>
        </p:nvSpPr>
        <p:spPr>
          <a:xfrm>
            <a:off x="7092280" y="620688"/>
            <a:ext cx="1656184" cy="461665"/>
          </a:xfrm>
          <a:prstGeom prst="rect">
            <a:avLst/>
          </a:prstGeom>
          <a:noFill/>
        </p:spPr>
        <p:txBody>
          <a:bodyPr wrap="square" rtlCol="0">
            <a:spAutoFit/>
          </a:bodyPr>
          <a:lstStyle/>
          <a:p>
            <a:pPr algn="just"/>
            <a:r>
              <a:rPr lang="en-GB" sz="1200" b="1" i="1" dirty="0" smtClean="0">
                <a:solidFill>
                  <a:schemeClr val="tx2"/>
                </a:solidFill>
              </a:rPr>
              <a:t>   10</a:t>
            </a:r>
            <a:r>
              <a:rPr lang="en-GB" sz="1200" b="1" i="1" baseline="30000" dirty="0" smtClean="0">
                <a:solidFill>
                  <a:schemeClr val="tx2"/>
                </a:solidFill>
              </a:rPr>
              <a:t>th</a:t>
            </a:r>
            <a:r>
              <a:rPr lang="en-GB" sz="1200" b="1" i="1" dirty="0" smtClean="0">
                <a:solidFill>
                  <a:schemeClr val="tx2"/>
                </a:solidFill>
              </a:rPr>
              <a:t> CCWP Meeting</a:t>
            </a:r>
          </a:p>
          <a:p>
            <a:pPr algn="just"/>
            <a:r>
              <a:rPr lang="en-GB" sz="1200" b="1" i="1" dirty="0" smtClean="0">
                <a:solidFill>
                  <a:schemeClr val="tx2"/>
                </a:solidFill>
              </a:rPr>
              <a:t>Copenhagen – 11.6.15 </a:t>
            </a:r>
            <a:endParaRPr lang="en-GB" sz="1200" b="1" i="1" dirty="0">
              <a:solidFill>
                <a:schemeClr val="tx2"/>
              </a:solidFill>
            </a:endParaRPr>
          </a:p>
        </p:txBody>
      </p:sp>
      <p:sp>
        <p:nvSpPr>
          <p:cNvPr id="6" name="Rectangle 5"/>
          <p:cNvSpPr/>
          <p:nvPr/>
        </p:nvSpPr>
        <p:spPr>
          <a:xfrm>
            <a:off x="539552" y="1196752"/>
            <a:ext cx="7992888" cy="7232749"/>
          </a:xfrm>
          <a:prstGeom prst="rect">
            <a:avLst/>
          </a:prstGeom>
        </p:spPr>
        <p:txBody>
          <a:bodyPr wrap="square">
            <a:spAutoFit/>
          </a:bodyPr>
          <a:lstStyle/>
          <a:p>
            <a:pPr algn="just"/>
            <a:endParaRPr lang="en-GB" sz="1500" dirty="0" smtClean="0">
              <a:solidFill>
                <a:srgbClr val="FF0000"/>
              </a:solidFill>
            </a:endParaRPr>
          </a:p>
          <a:p>
            <a:pPr algn="just"/>
            <a:r>
              <a:rPr lang="en-GB" sz="1400" b="1" dirty="0" smtClean="0"/>
              <a:t>Longer-term concerns</a:t>
            </a:r>
            <a:r>
              <a:rPr lang="en-GB" sz="1400" dirty="0" smtClean="0"/>
              <a:t> :</a:t>
            </a:r>
          </a:p>
          <a:p>
            <a:pPr algn="just">
              <a:buFont typeface="Arial" pitchFamily="34" charset="0"/>
              <a:buChar char="•"/>
            </a:pPr>
            <a:endParaRPr lang="en-GB" sz="1200" dirty="0" smtClean="0"/>
          </a:p>
          <a:p>
            <a:pPr algn="just"/>
            <a:r>
              <a:rPr lang="en-GB" sz="1200" dirty="0" smtClean="0"/>
              <a:t>  If  widespread support for need to move </a:t>
            </a:r>
            <a:r>
              <a:rPr lang="en-GB" sz="1200" b="1" dirty="0" smtClean="0"/>
              <a:t>away</a:t>
            </a:r>
            <a:r>
              <a:rPr lang="en-GB" sz="1200" dirty="0" smtClean="0"/>
              <a:t> from ever greater expenditure on flood defences </a:t>
            </a:r>
            <a:r>
              <a:rPr lang="en-GB" sz="1200" b="1" dirty="0" smtClean="0"/>
              <a:t>towards</a:t>
            </a:r>
            <a:r>
              <a:rPr lang="en-GB" sz="1200" dirty="0" smtClean="0"/>
              <a:t> sustainable flood</a:t>
            </a:r>
          </a:p>
          <a:p>
            <a:pPr algn="just"/>
            <a:r>
              <a:rPr lang="en-GB" sz="1200" dirty="0" smtClean="0"/>
              <a:t>  risk management and insurance price inducements for communities and property owners to manage their own risks …</a:t>
            </a:r>
          </a:p>
          <a:p>
            <a:pPr lvl="1" algn="just">
              <a:buFont typeface="Arial" pitchFamily="34" charset="0"/>
              <a:buChar char="•"/>
            </a:pPr>
            <a:endParaRPr lang="en-GB" sz="1200" dirty="0" smtClean="0"/>
          </a:p>
          <a:p>
            <a:pPr lvl="1" algn="just">
              <a:buFont typeface="Arial" pitchFamily="34" charset="0"/>
              <a:buChar char="•"/>
            </a:pPr>
            <a:r>
              <a:rPr lang="en-GB" sz="1200" dirty="0" smtClean="0"/>
              <a:t>   Concern about absence of integrated mechanism for </a:t>
            </a:r>
            <a:r>
              <a:rPr lang="en-GB" sz="1200" b="1" i="1" dirty="0" smtClean="0"/>
              <a:t>how</a:t>
            </a:r>
            <a:r>
              <a:rPr lang="en-GB" sz="1200" dirty="0" smtClean="0"/>
              <a:t> flood insurance may actually assist Climate Change adaptation  </a:t>
            </a:r>
          </a:p>
          <a:p>
            <a:pPr lvl="1" algn="just">
              <a:buFont typeface="Arial" pitchFamily="34" charset="0"/>
              <a:buChar char="•"/>
            </a:pPr>
            <a:endParaRPr lang="en-GB" sz="1200" dirty="0" smtClean="0"/>
          </a:p>
          <a:p>
            <a:pPr lvl="1" algn="just">
              <a:buFont typeface="Arial" pitchFamily="34" charset="0"/>
              <a:buChar char="•"/>
            </a:pPr>
            <a:r>
              <a:rPr lang="en-GB" sz="1200" dirty="0" smtClean="0"/>
              <a:t>    Will Scheme reduce no. of properties ultimately remaining uninsurable ?</a:t>
            </a:r>
          </a:p>
          <a:p>
            <a:pPr lvl="1" algn="just">
              <a:buFont typeface="Arial" pitchFamily="34" charset="0"/>
              <a:buChar char="•"/>
            </a:pPr>
            <a:endParaRPr lang="en-GB" sz="1200" dirty="0" smtClean="0"/>
          </a:p>
          <a:p>
            <a:pPr lvl="1" algn="just">
              <a:buFont typeface="Arial" pitchFamily="34" charset="0"/>
              <a:buChar char="•"/>
            </a:pPr>
            <a:r>
              <a:rPr lang="en-GB" sz="1200" dirty="0" smtClean="0"/>
              <a:t>    How can long-term blighting of properties/regions be avoided? </a:t>
            </a:r>
          </a:p>
          <a:p>
            <a:pPr lvl="1" algn="just">
              <a:buFont typeface="Arial" pitchFamily="34" charset="0"/>
              <a:buChar char="•"/>
            </a:pPr>
            <a:endParaRPr lang="en-GB" sz="1200" dirty="0" smtClean="0"/>
          </a:p>
          <a:p>
            <a:pPr lvl="1" algn="just">
              <a:buFont typeface="Arial" pitchFamily="34" charset="0"/>
              <a:buChar char="•"/>
            </a:pPr>
            <a:r>
              <a:rPr lang="en-GB" sz="1200" dirty="0" smtClean="0"/>
              <a:t>    If flood risk worsens will improved resilience at individual property level prove sufficient/appropriate response? </a:t>
            </a:r>
          </a:p>
          <a:p>
            <a:pPr lvl="1" algn="just">
              <a:buFont typeface="Arial" pitchFamily="34" charset="0"/>
              <a:buChar char="•"/>
            </a:pPr>
            <a:endParaRPr lang="en-GB" sz="1200" dirty="0" smtClean="0"/>
          </a:p>
          <a:p>
            <a:pPr lvl="1" algn="just">
              <a:buFont typeface="Arial" pitchFamily="34" charset="0"/>
              <a:buChar char="•"/>
            </a:pPr>
            <a:r>
              <a:rPr lang="en-GB" sz="1200" dirty="0" smtClean="0"/>
              <a:t>    Does State need to play potentially larger role (cf. France, Spain or elsewhere) despite current favouring of </a:t>
            </a:r>
            <a:r>
              <a:rPr lang="en-GB" sz="1200" dirty="0" err="1" smtClean="0"/>
              <a:t>priv</a:t>
            </a:r>
            <a:r>
              <a:rPr lang="en-GB" sz="1200" dirty="0" smtClean="0"/>
              <a:t> </a:t>
            </a:r>
            <a:r>
              <a:rPr lang="en-GB" sz="1200" dirty="0" err="1" smtClean="0"/>
              <a:t>mkt</a:t>
            </a:r>
            <a:r>
              <a:rPr lang="en-GB" sz="1200" dirty="0" smtClean="0"/>
              <a:t>  or capital solutions? </a:t>
            </a:r>
          </a:p>
          <a:p>
            <a:pPr lvl="1" algn="just">
              <a:buFont typeface="Arial" pitchFamily="34" charset="0"/>
              <a:buChar char="•"/>
            </a:pPr>
            <a:endParaRPr lang="en-GB" sz="1200" dirty="0" smtClean="0"/>
          </a:p>
          <a:p>
            <a:pPr lvl="1" algn="just">
              <a:buFont typeface="Arial" pitchFamily="34" charset="0"/>
              <a:buChar char="•"/>
            </a:pPr>
            <a:r>
              <a:rPr lang="en-GB" sz="1200" dirty="0" smtClean="0"/>
              <a:t>   Does planning/regulation of new homes built in flood plains and other high-risk areas need more strengthening? </a:t>
            </a:r>
          </a:p>
          <a:p>
            <a:pPr lvl="1" algn="just">
              <a:buFont typeface="Arial" pitchFamily="34" charset="0"/>
              <a:buChar char="•"/>
            </a:pPr>
            <a:endParaRPr lang="en-GB" sz="1200" dirty="0" smtClean="0"/>
          </a:p>
          <a:p>
            <a:pPr lvl="1" algn="just">
              <a:buFont typeface="Arial" pitchFamily="34" charset="0"/>
              <a:buChar char="•"/>
            </a:pPr>
            <a:r>
              <a:rPr lang="en-GB" sz="1200" dirty="0" smtClean="0"/>
              <a:t>   Increase in pluvial (rather than fluvial) flooding risk could see 3.2m in UK affected in urban areas  </a:t>
            </a:r>
          </a:p>
          <a:p>
            <a:pPr lvl="1" algn="just"/>
            <a:r>
              <a:rPr lang="en-GB" sz="1200" dirty="0" smtClean="0"/>
              <a:t>   (50% increase in next 35 years) owing to combined effect of Climate Change and population growth </a:t>
            </a:r>
          </a:p>
          <a:p>
            <a:pPr lvl="1" algn="just"/>
            <a:endParaRPr lang="en-GB" sz="1200" dirty="0" smtClean="0"/>
          </a:p>
          <a:p>
            <a:pPr lvl="1" algn="just">
              <a:buFont typeface="Arial" pitchFamily="34" charset="0"/>
              <a:buChar char="•"/>
            </a:pPr>
            <a:r>
              <a:rPr lang="en-GB" sz="1200" dirty="0" smtClean="0"/>
              <a:t>  Greater concentration needed on </a:t>
            </a:r>
            <a:r>
              <a:rPr lang="en-GB" sz="1200" b="1" i="1" dirty="0" smtClean="0"/>
              <a:t>how</a:t>
            </a:r>
            <a:r>
              <a:rPr lang="en-GB" sz="1200" dirty="0" smtClean="0"/>
              <a:t> risk exposure will be reduced rather than assumption that market-pricing </a:t>
            </a:r>
            <a:r>
              <a:rPr lang="en-GB" sz="1200" b="1" i="1" dirty="0" smtClean="0"/>
              <a:t>will</a:t>
            </a:r>
            <a:r>
              <a:rPr lang="en-GB" sz="1200" dirty="0" smtClean="0"/>
              <a:t>  incentivise? </a:t>
            </a:r>
          </a:p>
          <a:p>
            <a:pPr algn="just">
              <a:buFont typeface="Arial" pitchFamily="34" charset="0"/>
              <a:buChar char="•"/>
            </a:pPr>
            <a:endParaRPr lang="en-GB" sz="1200" dirty="0" smtClean="0"/>
          </a:p>
          <a:p>
            <a:pPr lvl="1" algn="just">
              <a:buFont typeface="Arial" pitchFamily="34" charset="0"/>
              <a:buChar char="•"/>
            </a:pPr>
            <a:r>
              <a:rPr lang="en-GB" sz="1200" dirty="0" smtClean="0"/>
              <a:t>  Is “bridge” to risk reduction of more affordable/available insurance better suited to commercial risks/entities? </a:t>
            </a:r>
          </a:p>
          <a:p>
            <a:pPr algn="just"/>
            <a:endParaRPr lang="en-GB" sz="1500" dirty="0" smtClean="0">
              <a:solidFill>
                <a:srgbClr val="FF0000"/>
              </a:solidFill>
            </a:endParaRPr>
          </a:p>
          <a:p>
            <a:pPr algn="just"/>
            <a:endParaRPr lang="en-GB" sz="1500" dirty="0" smtClean="0">
              <a:solidFill>
                <a:srgbClr val="FF0000"/>
              </a:solidFill>
            </a:endParaRPr>
          </a:p>
          <a:p>
            <a:pPr algn="just"/>
            <a:endParaRPr lang="en-GB" sz="1500" dirty="0" smtClean="0">
              <a:solidFill>
                <a:srgbClr val="FF0000"/>
              </a:solidFill>
            </a:endParaRPr>
          </a:p>
          <a:p>
            <a:pPr algn="just"/>
            <a:endParaRPr lang="en-GB" sz="1500" dirty="0" smtClean="0">
              <a:solidFill>
                <a:srgbClr val="FF0000"/>
              </a:solidFill>
            </a:endParaRPr>
          </a:p>
          <a:p>
            <a:pPr algn="just"/>
            <a:endParaRPr lang="en-GB" sz="1500" dirty="0" smtClean="0">
              <a:solidFill>
                <a:srgbClr val="FF0000"/>
              </a:solidFill>
            </a:endParaRPr>
          </a:p>
          <a:p>
            <a:pPr algn="just"/>
            <a:endParaRPr lang="en-GB" sz="1500" dirty="0" smtClean="0">
              <a:solidFill>
                <a:srgbClr val="FF0000"/>
              </a:solidFill>
            </a:endParaRPr>
          </a:p>
          <a:p>
            <a:pPr algn="just"/>
            <a:endParaRPr lang="en-GB" sz="1500" dirty="0" smtClean="0">
              <a:solidFill>
                <a:srgbClr val="FF0000"/>
              </a:solidFill>
            </a:endParaRPr>
          </a:p>
          <a:p>
            <a:endParaRPr lang="en-GB" sz="1500" dirty="0" smtClean="0">
              <a:solidFill>
                <a:srgbClr val="FF0000"/>
              </a:solidFill>
            </a:endParaRPr>
          </a:p>
          <a:p>
            <a:r>
              <a:rPr lang="en-GB" sz="1500" dirty="0" smtClean="0">
                <a:solidFill>
                  <a:srgbClr val="FF0000"/>
                </a:solidFill>
              </a:rPr>
              <a:t>  </a:t>
            </a:r>
            <a:endParaRPr lang="en-GB" sz="1200" i="1" dirty="0" smtClean="0">
              <a:solidFill>
                <a:srgbClr val="FF000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08721"/>
            <a:ext cx="7772400" cy="2160239"/>
          </a:xfrm>
        </p:spPr>
        <p:txBody>
          <a:bodyPr>
            <a:normAutofit fontScale="90000"/>
          </a:bodyPr>
          <a:lstStyle/>
          <a:p>
            <a:pPr lvl="0" fontAlgn="base">
              <a:spcAft>
                <a:spcPct val="0"/>
              </a:spcAft>
            </a:pPr>
            <a:r>
              <a:rPr kumimoji="0" lang="fr-FR" sz="1400" b="1" i="0" u="none" strike="noStrike" cap="none" normalizeH="0" baseline="0" dirty="0" smtClean="0">
                <a:ln>
                  <a:noFill/>
                </a:ln>
                <a:solidFill>
                  <a:srgbClr val="4C26FF"/>
                </a:solidFill>
                <a:effectLst/>
                <a:latin typeface="Times New Roman" pitchFamily="18" charset="0"/>
                <a:ea typeface="Calibri" pitchFamily="34" charset="0"/>
                <a:cs typeface="Times New Roman" pitchFamily="18" charset="0"/>
              </a:rPr>
              <a:t/>
            </a:r>
            <a:br>
              <a:rPr kumimoji="0" lang="fr-FR" sz="1400" b="1" i="0" u="none" strike="noStrike" cap="none" normalizeH="0" baseline="0" dirty="0" smtClean="0">
                <a:ln>
                  <a:noFill/>
                </a:ln>
                <a:solidFill>
                  <a:srgbClr val="4C26FF"/>
                </a:solidFill>
                <a:effectLst/>
                <a:latin typeface="Times New Roman" pitchFamily="18" charset="0"/>
                <a:ea typeface="Calibri" pitchFamily="34" charset="0"/>
                <a:cs typeface="Times New Roman" pitchFamily="18" charset="0"/>
              </a:rPr>
            </a:br>
            <a:r>
              <a:rPr lang="fr-FR" sz="1400" b="1" dirty="0">
                <a:solidFill>
                  <a:srgbClr val="4C26FF"/>
                </a:solidFill>
                <a:latin typeface="Times New Roman" pitchFamily="18" charset="0"/>
                <a:ea typeface="Calibri" pitchFamily="34" charset="0"/>
                <a:cs typeface="Times New Roman" pitchFamily="18" charset="0"/>
              </a:rPr>
              <a:t/>
            </a:r>
            <a:br>
              <a:rPr lang="fr-FR" sz="1400" b="1" dirty="0">
                <a:solidFill>
                  <a:srgbClr val="4C26FF"/>
                </a:solidFill>
                <a:latin typeface="Times New Roman" pitchFamily="18" charset="0"/>
                <a:ea typeface="Calibri" pitchFamily="34" charset="0"/>
                <a:cs typeface="Times New Roman" pitchFamily="18" charset="0"/>
              </a:rPr>
            </a:br>
            <a:r>
              <a:rPr lang="fr-FR" sz="1400" b="1" dirty="0" smtClean="0">
                <a:solidFill>
                  <a:srgbClr val="4C26FF"/>
                </a:solidFill>
                <a:latin typeface="Times New Roman" pitchFamily="18" charset="0"/>
                <a:ea typeface="Calibri" pitchFamily="34" charset="0"/>
                <a:cs typeface="Times New Roman" pitchFamily="18" charset="0"/>
              </a:rPr>
              <a:t/>
            </a:r>
            <a:br>
              <a:rPr lang="fr-FR" sz="1400" b="1" dirty="0" smtClean="0">
                <a:solidFill>
                  <a:srgbClr val="4C26FF"/>
                </a:solidFill>
                <a:latin typeface="Times New Roman" pitchFamily="18" charset="0"/>
                <a:ea typeface="Calibri" pitchFamily="34" charset="0"/>
                <a:cs typeface="Times New Roman" pitchFamily="18" charset="0"/>
              </a:rPr>
            </a:br>
            <a:r>
              <a:rPr lang="fr-FR" sz="1400" b="1" dirty="0">
                <a:solidFill>
                  <a:srgbClr val="4C26FF"/>
                </a:solidFill>
                <a:latin typeface="Times New Roman" pitchFamily="18" charset="0"/>
                <a:ea typeface="Calibri" pitchFamily="34" charset="0"/>
                <a:cs typeface="Times New Roman" pitchFamily="18" charset="0"/>
              </a:rPr>
              <a:t/>
            </a:r>
            <a:br>
              <a:rPr lang="fr-FR" sz="1400" b="1" dirty="0">
                <a:solidFill>
                  <a:srgbClr val="4C26FF"/>
                </a:solidFill>
                <a:latin typeface="Times New Roman" pitchFamily="18" charset="0"/>
                <a:ea typeface="Calibri" pitchFamily="34" charset="0"/>
                <a:cs typeface="Times New Roman" pitchFamily="18" charset="0"/>
              </a:rPr>
            </a:br>
            <a:r>
              <a:rPr lang="fr-FR" sz="1400" b="1" dirty="0" smtClean="0">
                <a:solidFill>
                  <a:srgbClr val="4C26FF"/>
                </a:solidFill>
                <a:latin typeface="Times New Roman" pitchFamily="18" charset="0"/>
                <a:ea typeface="Calibri" pitchFamily="34" charset="0"/>
                <a:cs typeface="Times New Roman" pitchFamily="18" charset="0"/>
              </a:rPr>
              <a:t/>
            </a:r>
            <a:br>
              <a:rPr lang="fr-FR" sz="1400" b="1" dirty="0" smtClean="0">
                <a:solidFill>
                  <a:srgbClr val="4C26FF"/>
                </a:solidFill>
                <a:latin typeface="Times New Roman" pitchFamily="18" charset="0"/>
                <a:ea typeface="Calibri" pitchFamily="34" charset="0"/>
                <a:cs typeface="Times New Roman" pitchFamily="18" charset="0"/>
              </a:rPr>
            </a:br>
            <a:r>
              <a:rPr lang="fr-FR" sz="1400" b="1" dirty="0">
                <a:solidFill>
                  <a:srgbClr val="4C26FF"/>
                </a:solidFill>
                <a:latin typeface="Times New Roman" pitchFamily="18" charset="0"/>
                <a:ea typeface="Calibri" pitchFamily="34" charset="0"/>
                <a:cs typeface="Times New Roman" pitchFamily="18" charset="0"/>
              </a:rPr>
              <a:t/>
            </a:r>
            <a:br>
              <a:rPr lang="fr-FR" sz="1400" b="1" dirty="0">
                <a:solidFill>
                  <a:srgbClr val="4C26FF"/>
                </a:solidFill>
                <a:latin typeface="Times New Roman" pitchFamily="18" charset="0"/>
                <a:ea typeface="Calibri" pitchFamily="34" charset="0"/>
                <a:cs typeface="Times New Roman" pitchFamily="18" charset="0"/>
              </a:rPr>
            </a:br>
            <a:r>
              <a:rPr kumimoji="0" lang="fr-FR" sz="1100" b="1" i="0" u="none" strike="noStrike" cap="none" normalizeH="0" baseline="0" dirty="0" smtClean="0">
                <a:ln>
                  <a:noFill/>
                </a:ln>
                <a:solidFill>
                  <a:srgbClr val="4C26FF"/>
                </a:solidFill>
                <a:effectLst/>
                <a:latin typeface="Times New Roman" pitchFamily="18" charset="0"/>
                <a:ea typeface="Calibri" pitchFamily="34" charset="0"/>
                <a:cs typeface="Times New Roman" pitchFamily="18" charset="0"/>
              </a:rPr>
              <a:t>Association Internationale de Droit des Assurances</a:t>
            </a:r>
            <a:r>
              <a:rPr kumimoji="0" lang="en-GB" sz="1100" b="0" i="0" u="none" strike="noStrike" cap="none" normalizeH="0" baseline="0" dirty="0" smtClean="0">
                <a:ln>
                  <a:noFill/>
                </a:ln>
                <a:solidFill>
                  <a:schemeClr val="tx1"/>
                </a:solidFill>
                <a:effectLst/>
                <a:latin typeface="Arial" pitchFamily="34" charset="0"/>
                <a:cs typeface="Arial" pitchFamily="34" charset="0"/>
              </a:rPr>
              <a:t/>
            </a:r>
            <a:br>
              <a:rPr kumimoji="0" lang="en-GB" sz="1100" b="0" i="0" u="none" strike="noStrike" cap="none" normalizeH="0" baseline="0" dirty="0" smtClean="0">
                <a:ln>
                  <a:noFill/>
                </a:ln>
                <a:solidFill>
                  <a:schemeClr val="tx1"/>
                </a:solidFill>
                <a:effectLst/>
                <a:latin typeface="Arial" pitchFamily="34" charset="0"/>
                <a:cs typeface="Arial" pitchFamily="34" charset="0"/>
              </a:rPr>
            </a:br>
            <a:r>
              <a:rPr kumimoji="0" lang="fr-FR" sz="1100" b="0" i="0" u="none" strike="noStrike" cap="none" normalizeH="0" baseline="0" dirty="0" smtClean="0">
                <a:ln>
                  <a:noFill/>
                </a:ln>
                <a:solidFill>
                  <a:srgbClr val="4C26FF"/>
                </a:solidFill>
                <a:effectLst/>
                <a:latin typeface="Calibri" pitchFamily="34" charset="0"/>
                <a:ea typeface="Calibri" pitchFamily="34" charset="0"/>
                <a:cs typeface="Garamond" pitchFamily="18" charset="0"/>
              </a:rPr>
              <a:t>International </a:t>
            </a:r>
            <a:r>
              <a:rPr kumimoji="0" lang="fr-FR" sz="1100" b="0" i="0" u="none" strike="noStrike" cap="none" normalizeH="0" baseline="0" dirty="0" err="1" smtClean="0">
                <a:ln>
                  <a:noFill/>
                </a:ln>
                <a:solidFill>
                  <a:srgbClr val="4C26FF"/>
                </a:solidFill>
                <a:effectLst/>
                <a:latin typeface="Calibri" pitchFamily="34" charset="0"/>
                <a:ea typeface="Calibri" pitchFamily="34" charset="0"/>
                <a:cs typeface="Garamond" pitchFamily="18" charset="0"/>
              </a:rPr>
              <a:t>Insurance</a:t>
            </a:r>
            <a:r>
              <a:rPr kumimoji="0" lang="fr-FR" sz="1100" b="0" i="0" u="none" strike="noStrike" cap="none" normalizeH="0" baseline="0" dirty="0" smtClean="0">
                <a:ln>
                  <a:noFill/>
                </a:ln>
                <a:solidFill>
                  <a:srgbClr val="4C26FF"/>
                </a:solidFill>
                <a:effectLst/>
                <a:latin typeface="Calibri" pitchFamily="34" charset="0"/>
                <a:ea typeface="Calibri" pitchFamily="34" charset="0"/>
                <a:cs typeface="Garamond" pitchFamily="18" charset="0"/>
              </a:rPr>
              <a:t> Law Association </a:t>
            </a:r>
            <a:r>
              <a:rPr kumimoji="0" lang="en-GB" sz="1100" b="0" i="0" u="none" strike="noStrike" cap="none" normalizeH="0" baseline="0" dirty="0" smtClean="0">
                <a:ln>
                  <a:noFill/>
                </a:ln>
                <a:solidFill>
                  <a:schemeClr val="tx1"/>
                </a:solidFill>
                <a:effectLst/>
                <a:latin typeface="Arial" pitchFamily="34" charset="0"/>
                <a:cs typeface="Arial" pitchFamily="34" charset="0"/>
              </a:rPr>
              <a:t/>
            </a:r>
            <a:br>
              <a:rPr kumimoji="0" lang="en-GB" sz="1100" b="0" i="0" u="none" strike="noStrike" cap="none" normalizeH="0" baseline="0" dirty="0" smtClean="0">
                <a:ln>
                  <a:noFill/>
                </a:ln>
                <a:solidFill>
                  <a:schemeClr val="tx1"/>
                </a:solidFill>
                <a:effectLst/>
                <a:latin typeface="Arial" pitchFamily="34" charset="0"/>
                <a:cs typeface="Arial" pitchFamily="34" charset="0"/>
              </a:rPr>
            </a:br>
            <a:r>
              <a:rPr kumimoji="0" lang="fr-FR" sz="1100" b="0" i="0" u="none" strike="noStrike" cap="none" normalizeH="0" baseline="0" dirty="0" err="1" smtClean="0">
                <a:ln>
                  <a:noFill/>
                </a:ln>
                <a:solidFill>
                  <a:srgbClr val="4C26FF"/>
                </a:solidFill>
                <a:effectLst/>
                <a:latin typeface="Calibri" pitchFamily="34" charset="0"/>
                <a:ea typeface="Calibri" pitchFamily="34" charset="0"/>
                <a:cs typeface="Garamond" pitchFamily="18" charset="0"/>
              </a:rPr>
              <a:t>Associazione</a:t>
            </a:r>
            <a:r>
              <a:rPr kumimoji="0" lang="fr-FR" sz="1100" b="0" i="0" u="none" strike="noStrike" cap="none" normalizeH="0" baseline="0" dirty="0" smtClean="0">
                <a:ln>
                  <a:noFill/>
                </a:ln>
                <a:solidFill>
                  <a:srgbClr val="4C26FF"/>
                </a:solidFill>
                <a:effectLst/>
                <a:latin typeface="Calibri" pitchFamily="34" charset="0"/>
                <a:ea typeface="Calibri" pitchFamily="34" charset="0"/>
                <a:cs typeface="Garamond" pitchFamily="18" charset="0"/>
              </a:rPr>
              <a:t> </a:t>
            </a:r>
            <a:r>
              <a:rPr kumimoji="0" lang="fr-FR" sz="1100" b="0" i="0" u="none" strike="noStrike" cap="none" normalizeH="0" baseline="0" dirty="0" err="1" smtClean="0">
                <a:ln>
                  <a:noFill/>
                </a:ln>
                <a:solidFill>
                  <a:srgbClr val="4C26FF"/>
                </a:solidFill>
                <a:effectLst/>
                <a:latin typeface="Calibri" pitchFamily="34" charset="0"/>
                <a:ea typeface="Calibri" pitchFamily="34" charset="0"/>
                <a:cs typeface="Garamond" pitchFamily="18" charset="0"/>
              </a:rPr>
              <a:t>Internazionale</a:t>
            </a:r>
            <a:r>
              <a:rPr kumimoji="0" lang="fr-FR" sz="1100" b="0" i="0" u="none" strike="noStrike" cap="none" normalizeH="0" baseline="0" dirty="0" smtClean="0">
                <a:ln>
                  <a:noFill/>
                </a:ln>
                <a:solidFill>
                  <a:srgbClr val="4C26FF"/>
                </a:solidFill>
                <a:effectLst/>
                <a:latin typeface="Calibri" pitchFamily="34" charset="0"/>
                <a:ea typeface="Calibri" pitchFamily="34" charset="0"/>
                <a:cs typeface="Garamond" pitchFamily="18" charset="0"/>
              </a:rPr>
              <a:t> di </a:t>
            </a:r>
            <a:r>
              <a:rPr kumimoji="0" lang="fr-FR" sz="1100" b="0" i="0" u="none" strike="noStrike" cap="none" normalizeH="0" baseline="0" dirty="0" err="1" smtClean="0">
                <a:ln>
                  <a:noFill/>
                </a:ln>
                <a:solidFill>
                  <a:srgbClr val="4C26FF"/>
                </a:solidFill>
                <a:effectLst/>
                <a:latin typeface="Calibri" pitchFamily="34" charset="0"/>
                <a:ea typeface="Calibri" pitchFamily="34" charset="0"/>
                <a:cs typeface="Garamond" pitchFamily="18" charset="0"/>
              </a:rPr>
              <a:t>Diritto</a:t>
            </a:r>
            <a:r>
              <a:rPr kumimoji="0" lang="fr-FR" sz="1100" b="0" i="0" u="none" strike="noStrike" cap="none" normalizeH="0" baseline="0" dirty="0" smtClean="0">
                <a:ln>
                  <a:noFill/>
                </a:ln>
                <a:solidFill>
                  <a:srgbClr val="4C26FF"/>
                </a:solidFill>
                <a:effectLst/>
                <a:latin typeface="Calibri" pitchFamily="34" charset="0"/>
                <a:ea typeface="Calibri" pitchFamily="34" charset="0"/>
                <a:cs typeface="Garamond" pitchFamily="18" charset="0"/>
              </a:rPr>
              <a:t> delle </a:t>
            </a:r>
            <a:r>
              <a:rPr kumimoji="0" lang="fr-FR" sz="1100" b="0" i="0" u="none" strike="noStrike" cap="none" normalizeH="0" baseline="0" dirty="0" err="1" smtClean="0">
                <a:ln>
                  <a:noFill/>
                </a:ln>
                <a:solidFill>
                  <a:srgbClr val="4C26FF"/>
                </a:solidFill>
                <a:effectLst/>
                <a:latin typeface="Calibri" pitchFamily="34" charset="0"/>
                <a:ea typeface="Calibri" pitchFamily="34" charset="0"/>
                <a:cs typeface="Garamond" pitchFamily="18" charset="0"/>
              </a:rPr>
              <a:t>Assicurazioni</a:t>
            </a:r>
            <a:r>
              <a:rPr kumimoji="0" lang="en-GB" sz="1100" b="0" i="0" u="none" strike="noStrike" cap="none" normalizeH="0" baseline="0" dirty="0" smtClean="0">
                <a:ln>
                  <a:noFill/>
                </a:ln>
                <a:solidFill>
                  <a:schemeClr val="tx1"/>
                </a:solidFill>
                <a:effectLst/>
                <a:latin typeface="Arial" pitchFamily="34" charset="0"/>
                <a:cs typeface="Arial" pitchFamily="34" charset="0"/>
              </a:rPr>
              <a:t/>
            </a:r>
            <a:br>
              <a:rPr kumimoji="0" lang="en-GB" sz="1100" b="0" i="0" u="none" strike="noStrike" cap="none" normalizeH="0" baseline="0" dirty="0" smtClean="0">
                <a:ln>
                  <a:noFill/>
                </a:ln>
                <a:solidFill>
                  <a:schemeClr val="tx1"/>
                </a:solidFill>
                <a:effectLst/>
                <a:latin typeface="Arial" pitchFamily="34" charset="0"/>
                <a:cs typeface="Arial" pitchFamily="34" charset="0"/>
              </a:rPr>
            </a:br>
            <a:r>
              <a:rPr kumimoji="0" lang="fr-FR" sz="1100" b="0" i="0" u="none" strike="noStrike" cap="none" normalizeH="0" baseline="0" dirty="0" smtClean="0">
                <a:ln>
                  <a:noFill/>
                </a:ln>
                <a:solidFill>
                  <a:srgbClr val="4C26FF"/>
                </a:solidFill>
                <a:effectLst/>
                <a:latin typeface="Calibri" pitchFamily="34" charset="0"/>
                <a:ea typeface="Calibri" pitchFamily="34" charset="0"/>
                <a:cs typeface="Garamond" pitchFamily="18" charset="0"/>
              </a:rPr>
              <a:t>Internationale </a:t>
            </a:r>
            <a:r>
              <a:rPr kumimoji="0" lang="fr-FR" sz="1100" b="0" i="0" u="none" strike="noStrike" cap="none" normalizeH="0" baseline="0" dirty="0" err="1" smtClean="0">
                <a:ln>
                  <a:noFill/>
                </a:ln>
                <a:solidFill>
                  <a:srgbClr val="4C26FF"/>
                </a:solidFill>
                <a:effectLst/>
                <a:latin typeface="Calibri" pitchFamily="34" charset="0"/>
                <a:ea typeface="Calibri" pitchFamily="34" charset="0"/>
                <a:cs typeface="Garamond" pitchFamily="18" charset="0"/>
              </a:rPr>
              <a:t>Vereinigung</a:t>
            </a:r>
            <a:r>
              <a:rPr kumimoji="0" lang="fr-FR" sz="1100" b="0" i="0" u="none" strike="noStrike" cap="none" normalizeH="0" baseline="0" dirty="0" smtClean="0">
                <a:ln>
                  <a:noFill/>
                </a:ln>
                <a:solidFill>
                  <a:srgbClr val="4C26FF"/>
                </a:solidFill>
                <a:effectLst/>
                <a:latin typeface="Calibri" pitchFamily="34" charset="0"/>
                <a:ea typeface="Calibri" pitchFamily="34" charset="0"/>
                <a:cs typeface="Garamond" pitchFamily="18" charset="0"/>
              </a:rPr>
              <a:t> </a:t>
            </a:r>
            <a:r>
              <a:rPr kumimoji="0" lang="fr-FR" sz="1100" b="0" i="0" u="none" strike="noStrike" cap="none" normalizeH="0" baseline="0" dirty="0" err="1" smtClean="0">
                <a:ln>
                  <a:noFill/>
                </a:ln>
                <a:solidFill>
                  <a:srgbClr val="4C26FF"/>
                </a:solidFill>
                <a:effectLst/>
                <a:latin typeface="Calibri" pitchFamily="34" charset="0"/>
                <a:ea typeface="Calibri" pitchFamily="34" charset="0"/>
                <a:cs typeface="Garamond" pitchFamily="18" charset="0"/>
              </a:rPr>
              <a:t>Versicherungsrecht</a:t>
            </a:r>
            <a:r>
              <a:rPr kumimoji="0" lang="en-GB" sz="1100" b="0" i="0" u="none" strike="noStrike" cap="none" normalizeH="0" baseline="0" dirty="0" smtClean="0">
                <a:ln>
                  <a:noFill/>
                </a:ln>
                <a:solidFill>
                  <a:schemeClr val="tx1"/>
                </a:solidFill>
                <a:effectLst/>
                <a:latin typeface="Arial" pitchFamily="34" charset="0"/>
                <a:cs typeface="Arial" pitchFamily="34" charset="0"/>
              </a:rPr>
              <a:t/>
            </a:r>
            <a:br>
              <a:rPr kumimoji="0" lang="en-GB" sz="1100" b="0" i="0" u="none" strike="noStrike" cap="none" normalizeH="0" baseline="0" dirty="0" smtClean="0">
                <a:ln>
                  <a:noFill/>
                </a:ln>
                <a:solidFill>
                  <a:schemeClr val="tx1"/>
                </a:solidFill>
                <a:effectLst/>
                <a:latin typeface="Arial" pitchFamily="34" charset="0"/>
                <a:cs typeface="Arial" pitchFamily="34" charset="0"/>
              </a:rPr>
            </a:br>
            <a:r>
              <a:rPr kumimoji="0" lang="fr-FR" sz="1100" b="0" i="0" u="none" strike="noStrike" cap="none" normalizeH="0" baseline="0" dirty="0" err="1" smtClean="0">
                <a:ln>
                  <a:noFill/>
                </a:ln>
                <a:solidFill>
                  <a:srgbClr val="4C26FF"/>
                </a:solidFill>
                <a:effectLst/>
                <a:latin typeface="Calibri" pitchFamily="34" charset="0"/>
                <a:ea typeface="Calibri" pitchFamily="34" charset="0"/>
                <a:cs typeface="Garamond" pitchFamily="18" charset="0"/>
              </a:rPr>
              <a:t>Asociacion</a:t>
            </a:r>
            <a:r>
              <a:rPr kumimoji="0" lang="fr-FR" sz="1100" b="0" i="0" u="none" strike="noStrike" cap="none" normalizeH="0" baseline="0" dirty="0" smtClean="0">
                <a:ln>
                  <a:noFill/>
                </a:ln>
                <a:solidFill>
                  <a:srgbClr val="4C26FF"/>
                </a:solidFill>
                <a:effectLst/>
                <a:latin typeface="Calibri" pitchFamily="34" charset="0"/>
                <a:ea typeface="Calibri" pitchFamily="34" charset="0"/>
                <a:cs typeface="Garamond" pitchFamily="18" charset="0"/>
              </a:rPr>
              <a:t> </a:t>
            </a:r>
            <a:r>
              <a:rPr kumimoji="0" lang="fr-FR" sz="1100" b="0" i="0" u="none" strike="noStrike" cap="none" normalizeH="0" baseline="0" dirty="0" err="1" smtClean="0">
                <a:ln>
                  <a:noFill/>
                </a:ln>
                <a:solidFill>
                  <a:srgbClr val="4C26FF"/>
                </a:solidFill>
                <a:effectLst/>
                <a:latin typeface="Calibri" pitchFamily="34" charset="0"/>
                <a:ea typeface="Calibri" pitchFamily="34" charset="0"/>
                <a:cs typeface="Garamond" pitchFamily="18" charset="0"/>
              </a:rPr>
              <a:t>Internacional</a:t>
            </a:r>
            <a:r>
              <a:rPr kumimoji="0" lang="fr-FR" sz="1100" b="0" i="0" u="none" strike="noStrike" cap="none" normalizeH="0" baseline="0" dirty="0" smtClean="0">
                <a:ln>
                  <a:noFill/>
                </a:ln>
                <a:solidFill>
                  <a:srgbClr val="4C26FF"/>
                </a:solidFill>
                <a:effectLst/>
                <a:latin typeface="Calibri" pitchFamily="34" charset="0"/>
                <a:ea typeface="Calibri" pitchFamily="34" charset="0"/>
                <a:cs typeface="Garamond" pitchFamily="18" charset="0"/>
              </a:rPr>
              <a:t> de </a:t>
            </a:r>
            <a:r>
              <a:rPr kumimoji="0" lang="fr-FR" sz="1100" b="0" i="0" u="none" strike="noStrike" cap="none" normalizeH="0" baseline="0" dirty="0" err="1" smtClean="0">
                <a:ln>
                  <a:noFill/>
                </a:ln>
                <a:solidFill>
                  <a:srgbClr val="4C26FF"/>
                </a:solidFill>
                <a:effectLst/>
                <a:latin typeface="Calibri" pitchFamily="34" charset="0"/>
                <a:ea typeface="Calibri" pitchFamily="34" charset="0"/>
                <a:cs typeface="Garamond" pitchFamily="18" charset="0"/>
              </a:rPr>
              <a:t>Derecho</a:t>
            </a:r>
            <a:r>
              <a:rPr kumimoji="0" lang="fr-FR" sz="1100" b="0" i="0" u="none" strike="noStrike" cap="none" normalizeH="0" baseline="0" dirty="0" smtClean="0">
                <a:ln>
                  <a:noFill/>
                </a:ln>
                <a:solidFill>
                  <a:srgbClr val="4C26FF"/>
                </a:solidFill>
                <a:effectLst/>
                <a:latin typeface="Calibri" pitchFamily="34" charset="0"/>
                <a:ea typeface="Calibri" pitchFamily="34" charset="0"/>
                <a:cs typeface="Garamond" pitchFamily="18" charset="0"/>
              </a:rPr>
              <a:t> de </a:t>
            </a:r>
            <a:r>
              <a:rPr kumimoji="0" lang="fr-FR" sz="1100" b="0" i="0" u="none" strike="noStrike" cap="none" normalizeH="0" baseline="0" dirty="0" err="1" smtClean="0">
                <a:ln>
                  <a:noFill/>
                </a:ln>
                <a:solidFill>
                  <a:srgbClr val="4C26FF"/>
                </a:solidFill>
                <a:effectLst/>
                <a:latin typeface="Calibri" pitchFamily="34" charset="0"/>
                <a:ea typeface="Calibri" pitchFamily="34" charset="0"/>
                <a:cs typeface="Garamond" pitchFamily="18" charset="0"/>
              </a:rPr>
              <a:t>Seguros</a:t>
            </a:r>
            <a:r>
              <a:rPr kumimoji="0" lang="fr-FR" sz="1800" b="0" i="0" u="none" strike="noStrike" cap="none" normalizeH="0" baseline="0" dirty="0" smtClean="0">
                <a:ln>
                  <a:noFill/>
                </a:ln>
                <a:solidFill>
                  <a:schemeClr val="tx1"/>
                </a:solidFill>
                <a:effectLst/>
                <a:latin typeface="Arial" pitchFamily="34" charset="0"/>
                <a:cs typeface="Arial" pitchFamily="34" charset="0"/>
              </a:rPr>
              <a:t/>
            </a:r>
            <a:br>
              <a:rPr kumimoji="0" lang="fr-FR" sz="1800" b="0" i="0" u="none" strike="noStrike" cap="none" normalizeH="0" baseline="0" dirty="0" smtClean="0">
                <a:ln>
                  <a:noFill/>
                </a:ln>
                <a:solidFill>
                  <a:schemeClr val="tx1"/>
                </a:solidFill>
                <a:effectLst/>
                <a:latin typeface="Arial" pitchFamily="34" charset="0"/>
                <a:cs typeface="Arial" pitchFamily="34" charset="0"/>
              </a:rPr>
            </a:br>
            <a:endParaRPr lang="en-GB" sz="1800" dirty="0"/>
          </a:p>
        </p:txBody>
      </p:sp>
      <p:sp>
        <p:nvSpPr>
          <p:cNvPr id="3" name="Subtitle 2"/>
          <p:cNvSpPr>
            <a:spLocks noGrp="1"/>
          </p:cNvSpPr>
          <p:nvPr>
            <p:ph type="subTitle" idx="1"/>
          </p:nvPr>
        </p:nvSpPr>
        <p:spPr>
          <a:xfrm>
            <a:off x="1371600" y="3284984"/>
            <a:ext cx="6400800" cy="3024336"/>
          </a:xfrm>
        </p:spPr>
        <p:txBody>
          <a:bodyPr>
            <a:normAutofit/>
          </a:bodyPr>
          <a:lstStyle/>
          <a:p>
            <a:r>
              <a:rPr lang="en-GB" sz="1600" b="1" dirty="0" smtClean="0">
                <a:solidFill>
                  <a:srgbClr val="FF0000"/>
                </a:solidFill>
              </a:rPr>
              <a:t>10th AIDA CLIMATE CHANGE WORKING PARTY MEETING</a:t>
            </a:r>
          </a:p>
          <a:p>
            <a:endParaRPr lang="en-GB" sz="1600" b="1" dirty="0" smtClean="0">
              <a:solidFill>
                <a:srgbClr val="FF0000"/>
              </a:solidFill>
            </a:endParaRPr>
          </a:p>
          <a:p>
            <a:r>
              <a:rPr lang="en-GB" sz="1200" b="1" dirty="0">
                <a:solidFill>
                  <a:schemeClr val="tx1"/>
                </a:solidFill>
              </a:rPr>
              <a:t>15:15hrs-17:45hrs - THURSDAY 11 JUNE 2015</a:t>
            </a:r>
            <a:endParaRPr lang="en-GB" sz="1200" dirty="0">
              <a:solidFill>
                <a:schemeClr val="tx1"/>
              </a:solidFill>
            </a:endParaRPr>
          </a:p>
          <a:p>
            <a:r>
              <a:rPr lang="en-GB" sz="1200" b="1" dirty="0">
                <a:solidFill>
                  <a:schemeClr val="tx1"/>
                </a:solidFill>
              </a:rPr>
              <a:t>SCANDIC COPENHAGEN HOTEL, VESTER SØGADE, DK-1601 COPENHAGEN</a:t>
            </a:r>
            <a:endParaRPr lang="en-GB" sz="1200" dirty="0">
              <a:solidFill>
                <a:schemeClr val="tx1"/>
              </a:solidFill>
            </a:endParaRPr>
          </a:p>
          <a:p>
            <a:endParaRPr lang="en-GB" sz="2100" b="1" u="sng" dirty="0" smtClean="0">
              <a:solidFill>
                <a:schemeClr val="tx1"/>
              </a:solidFill>
            </a:endParaRPr>
          </a:p>
          <a:p>
            <a:pPr lvl="0"/>
            <a:r>
              <a:rPr lang="en-GB" sz="1800" b="1" dirty="0">
                <a:solidFill>
                  <a:srgbClr val="00B050"/>
                </a:solidFill>
              </a:rPr>
              <a:t>Flood - What gives when neither tide nor time will wait</a:t>
            </a:r>
            <a:r>
              <a:rPr lang="en-GB" sz="1800" b="1" dirty="0" smtClean="0">
                <a:solidFill>
                  <a:srgbClr val="00B050"/>
                </a:solidFill>
              </a:rPr>
              <a:t>?</a:t>
            </a:r>
          </a:p>
          <a:p>
            <a:pPr lvl="0"/>
            <a:r>
              <a:rPr lang="en-GB" sz="1800" b="1" dirty="0" smtClean="0">
                <a:solidFill>
                  <a:srgbClr val="00B050"/>
                </a:solidFill>
              </a:rPr>
              <a:t> </a:t>
            </a:r>
            <a:r>
              <a:rPr lang="en-GB" sz="1800" b="1" dirty="0">
                <a:solidFill>
                  <a:srgbClr val="00B050"/>
                </a:solidFill>
              </a:rPr>
              <a:t>Flooding </a:t>
            </a:r>
            <a:r>
              <a:rPr lang="en-GB" sz="1800" b="1">
                <a:solidFill>
                  <a:srgbClr val="00B050"/>
                </a:solidFill>
              </a:rPr>
              <a:t>and </a:t>
            </a:r>
            <a:r>
              <a:rPr lang="en-GB" sz="1800" b="1" smtClean="0">
                <a:solidFill>
                  <a:srgbClr val="00B050"/>
                </a:solidFill>
              </a:rPr>
              <a:t>the </a:t>
            </a:r>
            <a:r>
              <a:rPr lang="en-GB" sz="1800" b="1" dirty="0">
                <a:solidFill>
                  <a:srgbClr val="00B050"/>
                </a:solidFill>
              </a:rPr>
              <a:t>insurance challenges</a:t>
            </a:r>
            <a:endParaRPr lang="en-GB" sz="1800" dirty="0">
              <a:solidFill>
                <a:srgbClr val="00B050"/>
              </a:solidFill>
            </a:endParaRPr>
          </a:p>
          <a:p>
            <a:endParaRPr lang="en-GB" sz="1800" b="1" dirty="0" smtClean="0">
              <a:solidFill>
                <a:srgbClr val="00B050"/>
              </a:solidFill>
            </a:endParaRPr>
          </a:p>
          <a:p>
            <a:r>
              <a:rPr lang="en-GB" sz="1500" b="1" i="1" dirty="0" err="1" smtClean="0">
                <a:solidFill>
                  <a:schemeClr val="tx1"/>
                </a:solidFill>
              </a:rPr>
              <a:t>Vth</a:t>
            </a:r>
            <a:r>
              <a:rPr lang="en-GB" sz="1500" b="1" i="1" dirty="0" smtClean="0">
                <a:solidFill>
                  <a:schemeClr val="tx1"/>
                </a:solidFill>
              </a:rPr>
              <a:t> </a:t>
            </a:r>
            <a:r>
              <a:rPr lang="en-GB" sz="1500" b="1" i="1" dirty="0">
                <a:solidFill>
                  <a:schemeClr val="tx1"/>
                </a:solidFill>
              </a:rPr>
              <a:t>AIDA EUROPE CONFERENCE 2015 - COPENHAGEN</a:t>
            </a:r>
            <a:endParaRPr lang="en-GB" sz="1500" i="1" dirty="0">
              <a:solidFill>
                <a:schemeClr val="tx1"/>
              </a:solidFill>
            </a:endParaRPr>
          </a:p>
          <a:p>
            <a:endParaRPr lang="en-GB" sz="2600" b="1" dirty="0">
              <a:solidFill>
                <a:srgbClr val="00B050"/>
              </a:solidFill>
            </a:endParaRPr>
          </a:p>
          <a:p>
            <a:endParaRPr lang="en-GB" sz="2600" b="1" dirty="0" smtClean="0">
              <a:solidFill>
                <a:srgbClr val="00B050"/>
              </a:solidFill>
            </a:endParaRPr>
          </a:p>
          <a:p>
            <a:endParaRPr lang="en-GB" sz="1600" dirty="0" smtClean="0">
              <a:solidFill>
                <a:schemeClr val="tx1"/>
              </a:solidFill>
            </a:endParaRPr>
          </a:p>
          <a:p>
            <a:endParaRPr lang="en-GB" sz="1600" dirty="0">
              <a:solidFill>
                <a:schemeClr val="tx1"/>
              </a:solidFill>
            </a:endParaRPr>
          </a:p>
          <a:p>
            <a:endParaRPr lang="en-GB" sz="1600" dirty="0" smtClean="0">
              <a:solidFill>
                <a:schemeClr val="tx1"/>
              </a:solidFill>
            </a:endParaRPr>
          </a:p>
          <a:p>
            <a:endParaRPr lang="en-GB" sz="1600" dirty="0" smtClean="0">
              <a:solidFill>
                <a:schemeClr val="tx1"/>
              </a:solidFill>
            </a:endParaRPr>
          </a:p>
          <a:p>
            <a:endParaRPr lang="en-GB" sz="1800" dirty="0"/>
          </a:p>
        </p:txBody>
      </p:sp>
      <p:pic>
        <p:nvPicPr>
          <p:cNvPr id="4" name="Picture 3" descr="AidaLogo.jpg"/>
          <p:cNvPicPr>
            <a:picLocks noChangeAspect="1"/>
          </p:cNvPicPr>
          <p:nvPr/>
        </p:nvPicPr>
        <p:blipFill>
          <a:blip r:embed="rId2" cstate="print"/>
          <a:stretch>
            <a:fillRect/>
          </a:stretch>
        </p:blipFill>
        <p:spPr>
          <a:xfrm>
            <a:off x="3851920" y="1052736"/>
            <a:ext cx="1224136" cy="648072"/>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GB" sz="1600" b="1" dirty="0" smtClean="0">
                <a:solidFill>
                  <a:srgbClr val="00B050"/>
                </a:solidFill>
              </a:rPr>
              <a:t/>
            </a:r>
            <a:br>
              <a:rPr lang="en-GB" sz="1600" b="1" dirty="0" smtClean="0">
                <a:solidFill>
                  <a:srgbClr val="00B050"/>
                </a:solidFill>
              </a:rPr>
            </a:br>
            <a:r>
              <a:rPr lang="en-GB" sz="1600" b="1" dirty="0" smtClean="0">
                <a:solidFill>
                  <a:srgbClr val="00B050"/>
                </a:solidFill>
              </a:rPr>
              <a:t>Flood - What gives when neither tide nor time will wait?</a:t>
            </a:r>
            <a:br>
              <a:rPr lang="en-GB" sz="1600" b="1" dirty="0" smtClean="0">
                <a:solidFill>
                  <a:srgbClr val="00B050"/>
                </a:solidFill>
              </a:rPr>
            </a:br>
            <a:r>
              <a:rPr lang="en-GB" sz="1600" b="1" dirty="0" smtClean="0">
                <a:solidFill>
                  <a:srgbClr val="00B050"/>
                </a:solidFill>
              </a:rPr>
              <a:t> Flooding and the insurance challenges</a:t>
            </a:r>
            <a:r>
              <a:rPr lang="en-GB" sz="1600" dirty="0" smtClean="0">
                <a:solidFill>
                  <a:srgbClr val="00B050"/>
                </a:solidFill>
              </a:rPr>
              <a:t/>
            </a:r>
            <a:br>
              <a:rPr lang="en-GB" sz="1600" dirty="0" smtClean="0">
                <a:solidFill>
                  <a:srgbClr val="00B050"/>
                </a:solidFill>
              </a:rPr>
            </a:br>
            <a:endParaRPr lang="en-GB" sz="1600" dirty="0"/>
          </a:p>
        </p:txBody>
      </p:sp>
      <p:sp>
        <p:nvSpPr>
          <p:cNvPr id="3" name="Content Placeholder 2"/>
          <p:cNvSpPr>
            <a:spLocks noGrp="1"/>
          </p:cNvSpPr>
          <p:nvPr>
            <p:ph idx="1"/>
          </p:nvPr>
        </p:nvSpPr>
        <p:spPr>
          <a:xfrm>
            <a:off x="457200" y="1484784"/>
            <a:ext cx="8229600" cy="4752528"/>
          </a:xfrm>
        </p:spPr>
        <p:txBody>
          <a:bodyPr>
            <a:normAutofit lnSpcReduction="10000"/>
          </a:bodyPr>
          <a:lstStyle/>
          <a:p>
            <a:pPr marL="342900" lvl="1" indent="-342900">
              <a:buNone/>
            </a:pPr>
            <a:r>
              <a:rPr lang="en-GB" sz="1600" b="1" dirty="0" smtClean="0"/>
              <a:t>Introduction and overview:  </a:t>
            </a:r>
          </a:p>
          <a:p>
            <a:pPr marL="342900" lvl="1" indent="-342900">
              <a:buNone/>
            </a:pPr>
            <a:endParaRPr lang="en-GB" sz="1600" dirty="0" smtClean="0"/>
          </a:p>
          <a:p>
            <a:pPr lvl="1"/>
            <a:r>
              <a:rPr lang="en-GB" sz="1400" b="1" dirty="0" smtClean="0"/>
              <a:t>Anticipated exacerbation of flood risk</a:t>
            </a:r>
            <a:r>
              <a:rPr lang="en-GB" sz="1400" dirty="0" smtClean="0"/>
              <a:t>:</a:t>
            </a:r>
          </a:p>
          <a:p>
            <a:pPr lvl="1">
              <a:buNone/>
            </a:pPr>
            <a:r>
              <a:rPr lang="en-GB" sz="1400" dirty="0" smtClean="0"/>
              <a:t>             Climate Change + population growth/movement + increased economic activity</a:t>
            </a:r>
          </a:p>
          <a:p>
            <a:pPr lvl="1"/>
            <a:endParaRPr lang="en-GB" sz="1400" dirty="0" smtClean="0"/>
          </a:p>
          <a:p>
            <a:pPr lvl="1"/>
            <a:r>
              <a:rPr lang="en-GB" sz="1400" dirty="0" smtClean="0"/>
              <a:t>Essential to integrate CC adaptation programmes + fin arrangements for </a:t>
            </a:r>
            <a:r>
              <a:rPr lang="en-GB" sz="1400" dirty="0" err="1" smtClean="0"/>
              <a:t>nat</a:t>
            </a:r>
            <a:r>
              <a:rPr lang="en-GB" sz="1400" dirty="0" smtClean="0"/>
              <a:t> disaster losses</a:t>
            </a:r>
          </a:p>
          <a:p>
            <a:pPr lvl="1"/>
            <a:endParaRPr lang="en-GB" sz="1400" dirty="0" smtClean="0"/>
          </a:p>
          <a:p>
            <a:pPr lvl="1"/>
            <a:r>
              <a:rPr lang="en-GB" sz="1400" b="1" u="sng" dirty="0" smtClean="0"/>
              <a:t>Goal</a:t>
            </a:r>
            <a:r>
              <a:rPr lang="en-GB" sz="1400" dirty="0" smtClean="0"/>
              <a:t>: Reduce impact of future disasters + loss/hardship actually suffered</a:t>
            </a:r>
          </a:p>
          <a:p>
            <a:pPr lvl="1"/>
            <a:endParaRPr lang="en-GB" sz="1400" dirty="0" smtClean="0"/>
          </a:p>
          <a:p>
            <a:pPr lvl="1"/>
            <a:r>
              <a:rPr lang="en-GB" sz="1400" b="1" u="sng" dirty="0" smtClean="0"/>
              <a:t>Challenge</a:t>
            </a:r>
            <a:r>
              <a:rPr lang="en-GB" sz="1400" dirty="0" smtClean="0"/>
              <a:t>: How to increase global capacity of coverage of insurance arrangements v </a:t>
            </a:r>
            <a:r>
              <a:rPr lang="en-GB" sz="1400" dirty="0" err="1" smtClean="0"/>
              <a:t>nat</a:t>
            </a:r>
            <a:r>
              <a:rPr lang="en-GB" sz="1400" dirty="0" smtClean="0"/>
              <a:t> disaster risks when extreme </a:t>
            </a:r>
            <a:r>
              <a:rPr lang="en-GB" sz="1400" dirty="0" err="1" smtClean="0"/>
              <a:t>nat</a:t>
            </a:r>
            <a:r>
              <a:rPr lang="en-GB" sz="1400" dirty="0" smtClean="0"/>
              <a:t> cats already hard to insure privately threatening availability of affordable </a:t>
            </a:r>
            <a:r>
              <a:rPr lang="en-GB" sz="1400" dirty="0" err="1" smtClean="0"/>
              <a:t>nat</a:t>
            </a:r>
            <a:r>
              <a:rPr lang="en-GB" sz="1400" dirty="0" smtClean="0"/>
              <a:t> disaster insurance </a:t>
            </a:r>
          </a:p>
          <a:p>
            <a:pPr lvl="1">
              <a:buNone/>
            </a:pPr>
            <a:endParaRPr lang="en-GB" sz="1400" dirty="0" smtClean="0"/>
          </a:p>
          <a:p>
            <a:pPr lvl="1"/>
            <a:r>
              <a:rPr lang="en-GB" sz="1400" b="1" u="sng" dirty="0" smtClean="0"/>
              <a:t>Priority</a:t>
            </a:r>
            <a:r>
              <a:rPr lang="en-GB" sz="1400" u="sng" dirty="0" smtClean="0"/>
              <a:t>: </a:t>
            </a:r>
            <a:r>
              <a:rPr lang="en-GB" sz="1400" dirty="0" smtClean="0"/>
              <a:t>How to design insurance programmes/products with adequate incentives to achieve risk reduction? Cost-effective risk reduction measures required to keep insurance affordable as risk-based premiums may easily exceed policyholders’ WTP for insurance </a:t>
            </a:r>
          </a:p>
          <a:p>
            <a:pPr lvl="1">
              <a:buNone/>
            </a:pPr>
            <a:endParaRPr lang="en-GB" sz="1400" dirty="0" smtClean="0"/>
          </a:p>
          <a:p>
            <a:pPr lvl="1"/>
            <a:r>
              <a:rPr lang="en-GB" sz="1400" b="1" u="sng" dirty="0" smtClean="0"/>
              <a:t>Solutions</a:t>
            </a:r>
            <a:r>
              <a:rPr lang="en-GB" sz="1400" dirty="0" smtClean="0"/>
              <a:t>: Combination of public investment in damage prevention/limitation of </a:t>
            </a:r>
            <a:r>
              <a:rPr lang="en-GB" sz="1400" dirty="0" err="1" smtClean="0"/>
              <a:t>nat</a:t>
            </a:r>
            <a:r>
              <a:rPr lang="en-GB" sz="1400" dirty="0" smtClean="0"/>
              <a:t> disaster risk + measures at household/individual business level to reduce damage once occurred to increase resilience to CC impact.  Also, scope for private/public partnerships/other measures to facilitate increase in levels of insurance penetration.</a:t>
            </a:r>
            <a:endParaRPr lang="en-GB" sz="1400" dirty="0"/>
          </a:p>
        </p:txBody>
      </p:sp>
      <p:pic>
        <p:nvPicPr>
          <p:cNvPr id="4" name="Picture 3" descr="AidaLogo.jpg"/>
          <p:cNvPicPr>
            <a:picLocks noChangeAspect="1"/>
          </p:cNvPicPr>
          <p:nvPr/>
        </p:nvPicPr>
        <p:blipFill>
          <a:blip r:embed="rId2" cstate="print"/>
          <a:stretch>
            <a:fillRect/>
          </a:stretch>
        </p:blipFill>
        <p:spPr>
          <a:xfrm>
            <a:off x="539552" y="548680"/>
            <a:ext cx="1008112" cy="576064"/>
          </a:xfrm>
          <a:prstGeom prst="rect">
            <a:avLst/>
          </a:prstGeom>
        </p:spPr>
      </p:pic>
      <p:sp>
        <p:nvSpPr>
          <p:cNvPr id="8" name="TextBox 7"/>
          <p:cNvSpPr txBox="1"/>
          <p:nvPr/>
        </p:nvSpPr>
        <p:spPr>
          <a:xfrm>
            <a:off x="7092280" y="620688"/>
            <a:ext cx="1656184" cy="461665"/>
          </a:xfrm>
          <a:prstGeom prst="rect">
            <a:avLst/>
          </a:prstGeom>
          <a:noFill/>
        </p:spPr>
        <p:txBody>
          <a:bodyPr wrap="square" rtlCol="0">
            <a:spAutoFit/>
          </a:bodyPr>
          <a:lstStyle/>
          <a:p>
            <a:pPr algn="just"/>
            <a:r>
              <a:rPr lang="en-GB" sz="1200" b="1" i="1" dirty="0" smtClean="0">
                <a:solidFill>
                  <a:schemeClr val="tx2"/>
                </a:solidFill>
              </a:rPr>
              <a:t>   10</a:t>
            </a:r>
            <a:r>
              <a:rPr lang="en-GB" sz="1200" b="1" i="1" baseline="30000" dirty="0" smtClean="0">
                <a:solidFill>
                  <a:schemeClr val="tx2"/>
                </a:solidFill>
              </a:rPr>
              <a:t>th</a:t>
            </a:r>
            <a:r>
              <a:rPr lang="en-GB" sz="1200" b="1" i="1" dirty="0" smtClean="0">
                <a:solidFill>
                  <a:schemeClr val="tx2"/>
                </a:solidFill>
              </a:rPr>
              <a:t> CCWP Meeting</a:t>
            </a:r>
          </a:p>
          <a:p>
            <a:pPr algn="just"/>
            <a:r>
              <a:rPr lang="en-GB" sz="1200" b="1" i="1" dirty="0" smtClean="0">
                <a:solidFill>
                  <a:schemeClr val="tx2"/>
                </a:solidFill>
              </a:rPr>
              <a:t>Copenhagen – 11.6.15 </a:t>
            </a:r>
            <a:endParaRPr lang="en-GB" sz="1200" b="1" i="1" dirty="0">
              <a:solidFill>
                <a:schemeClr val="tx2"/>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GB" sz="1600" b="1" dirty="0" smtClean="0">
                <a:solidFill>
                  <a:srgbClr val="00B050"/>
                </a:solidFill>
              </a:rPr>
              <a:t/>
            </a:r>
            <a:br>
              <a:rPr lang="en-GB" sz="1600" b="1" dirty="0" smtClean="0">
                <a:solidFill>
                  <a:srgbClr val="00B050"/>
                </a:solidFill>
              </a:rPr>
            </a:br>
            <a:r>
              <a:rPr lang="en-GB" sz="1600" b="1" dirty="0" smtClean="0">
                <a:solidFill>
                  <a:srgbClr val="00B050"/>
                </a:solidFill>
              </a:rPr>
              <a:t>Flood - What gives when neither tide nor time will wait?</a:t>
            </a:r>
            <a:br>
              <a:rPr lang="en-GB" sz="1600" b="1" dirty="0" smtClean="0">
                <a:solidFill>
                  <a:srgbClr val="00B050"/>
                </a:solidFill>
              </a:rPr>
            </a:br>
            <a:r>
              <a:rPr lang="en-GB" sz="1600" b="1" dirty="0" smtClean="0">
                <a:solidFill>
                  <a:srgbClr val="00B050"/>
                </a:solidFill>
              </a:rPr>
              <a:t> Flooding and the insurance challenges</a:t>
            </a:r>
            <a:r>
              <a:rPr lang="en-GB" sz="1600" dirty="0" smtClean="0">
                <a:solidFill>
                  <a:srgbClr val="00B050"/>
                </a:solidFill>
              </a:rPr>
              <a:t/>
            </a:r>
            <a:br>
              <a:rPr lang="en-GB" sz="1600" dirty="0" smtClean="0">
                <a:solidFill>
                  <a:srgbClr val="00B050"/>
                </a:solidFill>
              </a:rPr>
            </a:br>
            <a:endParaRPr lang="en-GB" sz="1600" dirty="0"/>
          </a:p>
        </p:txBody>
      </p:sp>
      <p:sp>
        <p:nvSpPr>
          <p:cNvPr id="3" name="Content Placeholder 2"/>
          <p:cNvSpPr>
            <a:spLocks noGrp="1"/>
          </p:cNvSpPr>
          <p:nvPr>
            <p:ph idx="1"/>
          </p:nvPr>
        </p:nvSpPr>
        <p:spPr/>
        <p:txBody>
          <a:bodyPr>
            <a:normAutofit fontScale="92500" lnSpcReduction="20000"/>
          </a:bodyPr>
          <a:lstStyle/>
          <a:p>
            <a:pPr marL="342900" lvl="1" indent="-342900">
              <a:buNone/>
            </a:pPr>
            <a:r>
              <a:rPr lang="en-GB" sz="1700" b="1" dirty="0" smtClean="0"/>
              <a:t>International</a:t>
            </a:r>
            <a:r>
              <a:rPr lang="en-GB" sz="1600" b="1" dirty="0" smtClean="0"/>
              <a:t> perspective:</a:t>
            </a:r>
          </a:p>
          <a:p>
            <a:pPr marL="342900" lvl="1" indent="-342900" algn="just">
              <a:buNone/>
            </a:pPr>
            <a:r>
              <a:rPr lang="en-GB" sz="1600" b="1" dirty="0" smtClean="0"/>
              <a:t> 	</a:t>
            </a:r>
          </a:p>
          <a:p>
            <a:pPr marL="342900" lvl="1" indent="-342900" algn="just">
              <a:buNone/>
            </a:pPr>
            <a:r>
              <a:rPr lang="en-GB" sz="1600" i="1" dirty="0" smtClean="0"/>
              <a:t>	How are issues such as affordability, adverse selection, ambiguity of risk, moral hazard and correlated risks all currently being tackled in different jurisdictions?  With what impact on the form and responsiveness of insurance covers v flood risk in particular? </a:t>
            </a:r>
          </a:p>
          <a:p>
            <a:pPr marL="342900" lvl="1" indent="-342900">
              <a:buNone/>
            </a:pPr>
            <a:endParaRPr lang="en-GB" sz="1600" dirty="0" smtClean="0"/>
          </a:p>
          <a:p>
            <a:pPr marL="742950" lvl="2" indent="-342900" algn="just"/>
            <a:r>
              <a:rPr lang="en-GB" sz="1200" b="1" dirty="0" smtClean="0"/>
              <a:t>Affordability</a:t>
            </a:r>
            <a:r>
              <a:rPr lang="en-GB" sz="1200" dirty="0" smtClean="0"/>
              <a:t>:  Creation of multi-layered insurance programmes (public reinsurance schemes and/or or public reserve funds) by </a:t>
            </a:r>
            <a:r>
              <a:rPr lang="en-GB" sz="1200" dirty="0" err="1" smtClean="0"/>
              <a:t>Govts</a:t>
            </a:r>
            <a:r>
              <a:rPr lang="en-GB" sz="1200" dirty="0" smtClean="0"/>
              <a:t> with insurance  industry engagement; development of flood mapping/data banks; planning/infrastructure  regimes.</a:t>
            </a:r>
          </a:p>
          <a:p>
            <a:pPr marL="342900" lvl="1" indent="-342900">
              <a:buNone/>
            </a:pPr>
            <a:endParaRPr lang="en-GB" sz="1600" b="1" dirty="0" smtClean="0"/>
          </a:p>
          <a:p>
            <a:pPr marL="742950" lvl="2" indent="-342900" algn="just"/>
            <a:r>
              <a:rPr lang="en-GB" sz="1200" b="1" dirty="0" smtClean="0"/>
              <a:t>Adverse selection:   </a:t>
            </a:r>
            <a:r>
              <a:rPr lang="en-GB" sz="1200" dirty="0" smtClean="0"/>
              <a:t>Limit by permitting premium differentiation or making flood cover compulsory on  home/contents/building insurance (e.g. France)? </a:t>
            </a:r>
          </a:p>
          <a:p>
            <a:pPr marL="742950" lvl="2" indent="-342900">
              <a:buNone/>
            </a:pPr>
            <a:endParaRPr lang="en-GB" sz="1200" dirty="0" smtClean="0"/>
          </a:p>
          <a:p>
            <a:pPr marL="742950" lvl="2" indent="-342900" algn="just"/>
            <a:r>
              <a:rPr lang="en-GB" sz="1200" b="1" dirty="0" smtClean="0"/>
              <a:t>Ambiguity of risk</a:t>
            </a:r>
            <a:r>
              <a:rPr lang="en-GB" sz="1200" dirty="0" smtClean="0"/>
              <a:t>:  Uncertainty concerning probability based on historical data of flood/extent of damage, compounded by indeterminate nature/extent/speed  of impact of Climate Change.</a:t>
            </a:r>
          </a:p>
          <a:p>
            <a:pPr marL="742950" lvl="2" indent="-342900">
              <a:buNone/>
            </a:pPr>
            <a:r>
              <a:rPr lang="en-GB" sz="1200" dirty="0" smtClean="0"/>
              <a:t>	</a:t>
            </a:r>
          </a:p>
          <a:p>
            <a:pPr marL="742950" lvl="2" indent="-342900" algn="just"/>
            <a:r>
              <a:rPr lang="en-GB" sz="1200" b="1" dirty="0" smtClean="0"/>
              <a:t>Increase penetration</a:t>
            </a:r>
            <a:r>
              <a:rPr lang="en-GB" sz="1200" dirty="0" smtClean="0"/>
              <a:t>:  Dependent on national conditions.  Mixture of encouragement and coercion. If reluctant to make compulsory can allow flood cover for mortgage applications to be obligatory ( e.g. UK), but may not extend to poor households where no loan in issue.</a:t>
            </a:r>
          </a:p>
          <a:p>
            <a:pPr marL="742950" lvl="2" indent="-342900"/>
            <a:endParaRPr lang="en-GB" sz="1200" dirty="0" smtClean="0"/>
          </a:p>
          <a:p>
            <a:pPr marL="742950" lvl="2" indent="-342900" algn="just"/>
            <a:r>
              <a:rPr lang="en-GB" sz="1200" b="1" dirty="0" smtClean="0"/>
              <a:t>Moral hazard</a:t>
            </a:r>
            <a:r>
              <a:rPr lang="en-GB" sz="1200" dirty="0" smtClean="0"/>
              <a:t>: Can impose strict policy terms, but without adversely impacting WTP?</a:t>
            </a:r>
          </a:p>
          <a:p>
            <a:pPr marL="742950" lvl="2" indent="-342900" algn="just">
              <a:buNone/>
            </a:pPr>
            <a:r>
              <a:rPr lang="en-GB" sz="1200" dirty="0" smtClean="0"/>
              <a:t>	</a:t>
            </a:r>
          </a:p>
          <a:p>
            <a:pPr marL="742950" lvl="2" indent="-342900" algn="just"/>
            <a:r>
              <a:rPr lang="en-GB" sz="1200" b="1" dirty="0" smtClean="0"/>
              <a:t>Correlated risks</a:t>
            </a:r>
            <a:r>
              <a:rPr lang="en-GB" sz="1200" dirty="0" smtClean="0"/>
              <a:t>:   Especially problematic (and premiums raised) where </a:t>
            </a:r>
            <a:r>
              <a:rPr lang="en-GB" sz="1200" dirty="0" err="1" smtClean="0"/>
              <a:t>nat</a:t>
            </a:r>
            <a:r>
              <a:rPr lang="en-GB" sz="1200" dirty="0" smtClean="0"/>
              <a:t> disasters cause many properties to be potentially damaged at same time. Countries such as the Netherlands may pose even greater correlation where such a high proportion may be vulnerable to a catastrophic flood risk  at any one time. </a:t>
            </a:r>
          </a:p>
          <a:p>
            <a:pPr marL="742950" lvl="2" indent="-342900" algn="just">
              <a:buNone/>
            </a:pPr>
            <a:endParaRPr lang="en-GB" sz="1200" dirty="0" smtClean="0"/>
          </a:p>
        </p:txBody>
      </p:sp>
      <p:pic>
        <p:nvPicPr>
          <p:cNvPr id="4" name="Picture 3" descr="AidaLogo.jpg"/>
          <p:cNvPicPr>
            <a:picLocks noChangeAspect="1"/>
          </p:cNvPicPr>
          <p:nvPr/>
        </p:nvPicPr>
        <p:blipFill>
          <a:blip r:embed="rId3" cstate="print"/>
          <a:stretch>
            <a:fillRect/>
          </a:stretch>
        </p:blipFill>
        <p:spPr>
          <a:xfrm>
            <a:off x="539552" y="548680"/>
            <a:ext cx="1008112" cy="576064"/>
          </a:xfrm>
          <a:prstGeom prst="rect">
            <a:avLst/>
          </a:prstGeom>
        </p:spPr>
      </p:pic>
      <p:sp>
        <p:nvSpPr>
          <p:cNvPr id="8" name="TextBox 7"/>
          <p:cNvSpPr txBox="1"/>
          <p:nvPr/>
        </p:nvSpPr>
        <p:spPr>
          <a:xfrm>
            <a:off x="7092280" y="620688"/>
            <a:ext cx="1656184" cy="461665"/>
          </a:xfrm>
          <a:prstGeom prst="rect">
            <a:avLst/>
          </a:prstGeom>
          <a:noFill/>
        </p:spPr>
        <p:txBody>
          <a:bodyPr wrap="square" rtlCol="0">
            <a:spAutoFit/>
          </a:bodyPr>
          <a:lstStyle/>
          <a:p>
            <a:pPr algn="just"/>
            <a:r>
              <a:rPr lang="en-GB" sz="1200" b="1" i="1" dirty="0" smtClean="0">
                <a:solidFill>
                  <a:schemeClr val="tx2"/>
                </a:solidFill>
              </a:rPr>
              <a:t>   10</a:t>
            </a:r>
            <a:r>
              <a:rPr lang="en-GB" sz="1200" b="1" i="1" baseline="30000" dirty="0" smtClean="0">
                <a:solidFill>
                  <a:schemeClr val="tx2"/>
                </a:solidFill>
              </a:rPr>
              <a:t>th</a:t>
            </a:r>
            <a:r>
              <a:rPr lang="en-GB" sz="1200" b="1" i="1" dirty="0" smtClean="0">
                <a:solidFill>
                  <a:schemeClr val="tx2"/>
                </a:solidFill>
              </a:rPr>
              <a:t> CCWP Meeting</a:t>
            </a:r>
          </a:p>
          <a:p>
            <a:pPr algn="just"/>
            <a:r>
              <a:rPr lang="en-GB" sz="1200" b="1" i="1" dirty="0" smtClean="0">
                <a:solidFill>
                  <a:schemeClr val="tx2"/>
                </a:solidFill>
              </a:rPr>
              <a:t>Copenhagen – 11.6.15 </a:t>
            </a:r>
            <a:endParaRPr lang="en-GB" sz="1200" b="1" i="1" dirty="0">
              <a:solidFill>
                <a:schemeClr val="tx2"/>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GB" sz="1600" b="1" dirty="0" smtClean="0">
                <a:solidFill>
                  <a:srgbClr val="00B050"/>
                </a:solidFill>
              </a:rPr>
              <a:t/>
            </a:r>
            <a:br>
              <a:rPr lang="en-GB" sz="1600" b="1" dirty="0" smtClean="0">
                <a:solidFill>
                  <a:srgbClr val="00B050"/>
                </a:solidFill>
              </a:rPr>
            </a:br>
            <a:r>
              <a:rPr lang="en-GB" sz="1600" b="1" dirty="0" smtClean="0">
                <a:solidFill>
                  <a:srgbClr val="00B050"/>
                </a:solidFill>
              </a:rPr>
              <a:t>Flood - What gives when neither tide nor time will wait?</a:t>
            </a:r>
            <a:br>
              <a:rPr lang="en-GB" sz="1600" b="1" dirty="0" smtClean="0">
                <a:solidFill>
                  <a:srgbClr val="00B050"/>
                </a:solidFill>
              </a:rPr>
            </a:br>
            <a:r>
              <a:rPr lang="en-GB" sz="1600" b="1" dirty="0" smtClean="0">
                <a:solidFill>
                  <a:srgbClr val="00B050"/>
                </a:solidFill>
              </a:rPr>
              <a:t> Flooding and the insurance challenges</a:t>
            </a:r>
            <a:r>
              <a:rPr lang="en-GB" sz="1600" dirty="0" smtClean="0">
                <a:solidFill>
                  <a:srgbClr val="00B050"/>
                </a:solidFill>
              </a:rPr>
              <a:t/>
            </a:r>
            <a:br>
              <a:rPr lang="en-GB" sz="1600" dirty="0" smtClean="0">
                <a:solidFill>
                  <a:srgbClr val="00B050"/>
                </a:solidFill>
              </a:rPr>
            </a:br>
            <a:endParaRPr lang="en-GB" sz="1600" dirty="0"/>
          </a:p>
        </p:txBody>
      </p:sp>
      <p:sp>
        <p:nvSpPr>
          <p:cNvPr id="3" name="Content Placeholder 2"/>
          <p:cNvSpPr>
            <a:spLocks noGrp="1"/>
          </p:cNvSpPr>
          <p:nvPr>
            <p:ph idx="1"/>
          </p:nvPr>
        </p:nvSpPr>
        <p:spPr>
          <a:xfrm>
            <a:off x="457200" y="1484784"/>
            <a:ext cx="8229600" cy="4641379"/>
          </a:xfrm>
        </p:spPr>
        <p:txBody>
          <a:bodyPr>
            <a:normAutofit lnSpcReduction="10000"/>
          </a:bodyPr>
          <a:lstStyle/>
          <a:p>
            <a:pPr>
              <a:buNone/>
            </a:pPr>
            <a:r>
              <a:rPr lang="en-GB" sz="1600" b="1" dirty="0" smtClean="0"/>
              <a:t>Compensation for Large-scale Natural Disasters across EU Member States – Discussion</a:t>
            </a:r>
          </a:p>
          <a:p>
            <a:r>
              <a:rPr lang="en-GB" sz="1400" dirty="0" smtClean="0">
                <a:solidFill>
                  <a:srgbClr val="FF0000"/>
                </a:solidFill>
              </a:rPr>
              <a:t>Features/issues emerging:</a:t>
            </a:r>
            <a:endParaRPr lang="en-US" sz="1400" dirty="0" smtClean="0">
              <a:solidFill>
                <a:srgbClr val="FF0000"/>
              </a:solidFill>
            </a:endParaRPr>
          </a:p>
          <a:p>
            <a:pPr lvl="1"/>
            <a:r>
              <a:rPr lang="en-US" sz="1200" dirty="0" smtClean="0"/>
              <a:t>Differences as marked as in national risk hazard profiles for each MS</a:t>
            </a:r>
          </a:p>
          <a:p>
            <a:pPr lvl="1"/>
            <a:r>
              <a:rPr lang="en-US" sz="1200" dirty="0" smtClean="0"/>
              <a:t>Significant variances in/between:</a:t>
            </a:r>
          </a:p>
          <a:p>
            <a:pPr lvl="2"/>
            <a:r>
              <a:rPr lang="en-US" sz="1200" dirty="0" smtClean="0"/>
              <a:t>Peril bundling and peril definitions used (cf. fluvial/pluvial “flood”/storm categories)</a:t>
            </a:r>
          </a:p>
          <a:p>
            <a:pPr lvl="2"/>
            <a:r>
              <a:rPr lang="en-US" sz="1200" dirty="0" smtClean="0"/>
              <a:t>Use of  deductibles/limits  even between major perils in same country</a:t>
            </a:r>
          </a:p>
          <a:p>
            <a:pPr lvl="2"/>
            <a:r>
              <a:rPr lang="en-US" sz="1200" dirty="0" smtClean="0"/>
              <a:t>Risk based vs. flat pricing –  also varied  differentials  (risk/zone/property type)</a:t>
            </a:r>
          </a:p>
          <a:p>
            <a:pPr lvl="2"/>
            <a:r>
              <a:rPr lang="en-US" sz="1200" dirty="0" smtClean="0"/>
              <a:t>Use of compulsory/state insurance </a:t>
            </a:r>
          </a:p>
          <a:p>
            <a:pPr lvl="2"/>
            <a:r>
              <a:rPr lang="en-US" sz="1200" dirty="0" smtClean="0"/>
              <a:t>Role of Government (</a:t>
            </a:r>
            <a:r>
              <a:rPr lang="en-US" sz="1200" i="1" dirty="0" smtClean="0"/>
              <a:t>ex ante </a:t>
            </a:r>
            <a:r>
              <a:rPr lang="en-US" sz="1200" dirty="0" smtClean="0"/>
              <a:t>financial planning and/or </a:t>
            </a:r>
            <a:r>
              <a:rPr lang="en-US" sz="1200" i="1" dirty="0" smtClean="0"/>
              <a:t>ex post </a:t>
            </a:r>
            <a:r>
              <a:rPr lang="en-US" sz="1200" dirty="0" smtClean="0"/>
              <a:t>reimbursements)</a:t>
            </a:r>
          </a:p>
          <a:p>
            <a:pPr lvl="2"/>
            <a:r>
              <a:rPr lang="en-US" sz="1200" dirty="0" smtClean="0"/>
              <a:t>Penetration rates per peril /bundle of perils </a:t>
            </a:r>
          </a:p>
          <a:p>
            <a:pPr lvl="2"/>
            <a:r>
              <a:rPr lang="en-US" sz="1200" dirty="0" smtClean="0"/>
              <a:t>Changes in  regimes occurring  more frequently (and may accelerate)  as onset /financial burden of CC  emerges </a:t>
            </a:r>
          </a:p>
          <a:p>
            <a:pPr lvl="2"/>
            <a:endParaRPr lang="en-GB" sz="1200" dirty="0" smtClean="0"/>
          </a:p>
          <a:p>
            <a:r>
              <a:rPr lang="en-GB" sz="1400" dirty="0" smtClean="0">
                <a:solidFill>
                  <a:srgbClr val="FF0000"/>
                </a:solidFill>
              </a:rPr>
              <a:t>Role of Government:</a:t>
            </a:r>
          </a:p>
          <a:p>
            <a:pPr lvl="1"/>
            <a:r>
              <a:rPr lang="en-GB" sz="1200" dirty="0" smtClean="0"/>
              <a:t>Varies both pre- and post-loss and even within same MS for different perils</a:t>
            </a:r>
          </a:p>
          <a:p>
            <a:pPr lvl="2" algn="just"/>
            <a:r>
              <a:rPr lang="en-GB" sz="1200" dirty="0" smtClean="0">
                <a:solidFill>
                  <a:srgbClr val="FF0000"/>
                </a:solidFill>
              </a:rPr>
              <a:t>France: </a:t>
            </a:r>
            <a:r>
              <a:rPr lang="en-GB" sz="1200" i="1" dirty="0" smtClean="0">
                <a:solidFill>
                  <a:srgbClr val="FF0000"/>
                </a:solidFill>
              </a:rPr>
              <a:t> </a:t>
            </a:r>
            <a:r>
              <a:rPr lang="en-GB" sz="1200" i="1" dirty="0" smtClean="0"/>
              <a:t>C</a:t>
            </a:r>
            <a:r>
              <a:rPr lang="en-US" sz="1200" i="1" dirty="0" err="1" smtClean="0"/>
              <a:t>aisse</a:t>
            </a:r>
            <a:r>
              <a:rPr lang="en-US" sz="1200" i="1" dirty="0" smtClean="0"/>
              <a:t> </a:t>
            </a:r>
            <a:r>
              <a:rPr lang="en-US" sz="1200" i="1" dirty="0" err="1" smtClean="0"/>
              <a:t>Centrale</a:t>
            </a:r>
            <a:r>
              <a:rPr lang="en-US" sz="1200" i="1" dirty="0" smtClean="0"/>
              <a:t> de Reassurance</a:t>
            </a:r>
            <a:r>
              <a:rPr lang="en-US" sz="1200" dirty="0" smtClean="0"/>
              <a:t> (state-owned reinsurance company) provides unlimited guarantee for </a:t>
            </a:r>
            <a:r>
              <a:rPr lang="en-US" sz="1200" dirty="0" err="1" smtClean="0"/>
              <a:t>nat</a:t>
            </a:r>
            <a:r>
              <a:rPr lang="en-US" sz="1200" dirty="0" smtClean="0"/>
              <a:t> cats to private + bus policyholders of fire, storm etc  cover</a:t>
            </a:r>
          </a:p>
          <a:p>
            <a:pPr lvl="2" algn="just"/>
            <a:r>
              <a:rPr lang="en-US" sz="1200" dirty="0" smtClean="0">
                <a:solidFill>
                  <a:srgbClr val="FF0000"/>
                </a:solidFill>
              </a:rPr>
              <a:t>Spain</a:t>
            </a:r>
            <a:r>
              <a:rPr lang="en-US" sz="1200" dirty="0" smtClean="0"/>
              <a:t>: </a:t>
            </a:r>
            <a:r>
              <a:rPr lang="en-US" sz="1200" i="1" dirty="0" err="1" smtClean="0"/>
              <a:t>Consorcio</a:t>
            </a:r>
            <a:r>
              <a:rPr lang="en-US" sz="1200" i="1" dirty="0" smtClean="0"/>
              <a:t> de </a:t>
            </a:r>
            <a:r>
              <a:rPr lang="en-US" sz="1200" i="1" dirty="0" err="1" smtClean="0"/>
              <a:t>Compensacion</a:t>
            </a:r>
            <a:r>
              <a:rPr lang="en-US" sz="1200" i="1" dirty="0" smtClean="0"/>
              <a:t> de </a:t>
            </a:r>
            <a:r>
              <a:rPr lang="en-US" sz="1200" i="1" dirty="0" err="1" smtClean="0"/>
              <a:t>Seguros</a:t>
            </a:r>
            <a:r>
              <a:rPr lang="en-US" sz="1200" dirty="0" smtClean="0"/>
              <a:t>, (public business entity) indemnifies claims made result of extraordinary events</a:t>
            </a:r>
          </a:p>
          <a:p>
            <a:pPr lvl="2" algn="just"/>
            <a:r>
              <a:rPr lang="en-US" sz="1200" dirty="0" smtClean="0">
                <a:solidFill>
                  <a:srgbClr val="FF0000"/>
                </a:solidFill>
              </a:rPr>
              <a:t>Others</a:t>
            </a:r>
            <a:r>
              <a:rPr lang="en-US" sz="1200" dirty="0" smtClean="0"/>
              <a:t>:  No. of </a:t>
            </a:r>
            <a:r>
              <a:rPr lang="en-US" sz="1200" dirty="0" err="1" smtClean="0"/>
              <a:t>Govt</a:t>
            </a:r>
            <a:r>
              <a:rPr lang="en-US" sz="1200" dirty="0" smtClean="0"/>
              <a:t> compensation schemes for </a:t>
            </a:r>
            <a:r>
              <a:rPr lang="en-US" sz="1200" dirty="0" err="1" smtClean="0"/>
              <a:t>NatCat</a:t>
            </a:r>
            <a:r>
              <a:rPr lang="en-US" sz="1200" dirty="0" smtClean="0"/>
              <a:t> victims  esp. floods. </a:t>
            </a:r>
            <a:r>
              <a:rPr lang="en-US" sz="1200" dirty="0" smtClean="0">
                <a:solidFill>
                  <a:srgbClr val="FF0000"/>
                </a:solidFill>
              </a:rPr>
              <a:t>Germany </a:t>
            </a:r>
            <a:r>
              <a:rPr lang="en-US" sz="1200" dirty="0" smtClean="0"/>
              <a:t>: now </a:t>
            </a:r>
            <a:r>
              <a:rPr lang="en-US" sz="1200" dirty="0" err="1" smtClean="0"/>
              <a:t>favours</a:t>
            </a:r>
            <a:r>
              <a:rPr lang="en-US" sz="1200" dirty="0" smtClean="0"/>
              <a:t> low interest rate </a:t>
            </a:r>
            <a:r>
              <a:rPr lang="en-US" sz="1200" i="1" dirty="0" smtClean="0"/>
              <a:t>loans</a:t>
            </a:r>
            <a:r>
              <a:rPr lang="en-US" sz="1200" dirty="0" smtClean="0"/>
              <a:t>. </a:t>
            </a:r>
            <a:r>
              <a:rPr lang="en-US" sz="1200" dirty="0" smtClean="0">
                <a:solidFill>
                  <a:srgbClr val="FF0000"/>
                </a:solidFill>
              </a:rPr>
              <a:t>Finland </a:t>
            </a:r>
            <a:r>
              <a:rPr lang="en-US" sz="1200" dirty="0" smtClean="0"/>
              <a:t>: abolished State flood cover. </a:t>
            </a:r>
            <a:r>
              <a:rPr lang="en-US" sz="1200" dirty="0" smtClean="0">
                <a:solidFill>
                  <a:srgbClr val="FF0000"/>
                </a:solidFill>
              </a:rPr>
              <a:t>Denmark</a:t>
            </a:r>
            <a:r>
              <a:rPr lang="en-US" sz="1200" dirty="0" smtClean="0"/>
              <a:t>: market-based insurance system for extreme weather events + storm damage fund levied on fire policies. </a:t>
            </a:r>
            <a:r>
              <a:rPr lang="en-US" sz="1200" dirty="0" smtClean="0">
                <a:solidFill>
                  <a:srgbClr val="FF0000"/>
                </a:solidFill>
              </a:rPr>
              <a:t>UK: </a:t>
            </a:r>
            <a:r>
              <a:rPr lang="en-US" sz="1200" i="1" dirty="0" smtClean="0"/>
              <a:t>no </a:t>
            </a:r>
            <a:r>
              <a:rPr lang="en-US" sz="1200" dirty="0" smtClean="0"/>
              <a:t>formal state involvement until </a:t>
            </a:r>
            <a:r>
              <a:rPr lang="en-US" sz="1200" i="1" dirty="0" smtClean="0"/>
              <a:t>Flood Re </a:t>
            </a:r>
            <a:r>
              <a:rPr lang="en-US" sz="1200" dirty="0" smtClean="0"/>
              <a:t>vehicle  in 2015 to replace </a:t>
            </a:r>
            <a:r>
              <a:rPr lang="en-US" sz="1200" dirty="0" err="1" smtClean="0"/>
              <a:t>Govt</a:t>
            </a:r>
            <a:r>
              <a:rPr lang="en-US" sz="1200" dirty="0" smtClean="0"/>
              <a:t>/</a:t>
            </a:r>
            <a:r>
              <a:rPr lang="en-US" sz="1200" dirty="0" err="1" smtClean="0"/>
              <a:t>mkt</a:t>
            </a:r>
            <a:r>
              <a:rPr lang="en-US" sz="1200" dirty="0" smtClean="0"/>
              <a:t>  “agreement” re </a:t>
            </a:r>
            <a:r>
              <a:rPr lang="en-US" sz="1200" dirty="0" err="1" smtClean="0"/>
              <a:t>Govt</a:t>
            </a:r>
            <a:r>
              <a:rPr lang="en-US" sz="1200" dirty="0" smtClean="0"/>
              <a:t> -pledged flood </a:t>
            </a:r>
            <a:r>
              <a:rPr lang="en-US" sz="1200" dirty="0" err="1" smtClean="0"/>
              <a:t>defence</a:t>
            </a:r>
            <a:r>
              <a:rPr lang="en-US" sz="1200" dirty="0" smtClean="0"/>
              <a:t> work.</a:t>
            </a:r>
          </a:p>
          <a:p>
            <a:pPr lvl="2"/>
            <a:endParaRPr lang="en-US" sz="1200" dirty="0" smtClean="0"/>
          </a:p>
          <a:p>
            <a:pPr lvl="2">
              <a:buNone/>
            </a:pPr>
            <a:endParaRPr lang="en-US" sz="1200" dirty="0" smtClean="0"/>
          </a:p>
          <a:p>
            <a:pPr>
              <a:buNone/>
            </a:pPr>
            <a:endParaRPr lang="en-GB" sz="1600" dirty="0"/>
          </a:p>
        </p:txBody>
      </p:sp>
      <p:pic>
        <p:nvPicPr>
          <p:cNvPr id="4" name="Picture 3" descr="AidaLogo.jpg"/>
          <p:cNvPicPr>
            <a:picLocks noChangeAspect="1"/>
          </p:cNvPicPr>
          <p:nvPr/>
        </p:nvPicPr>
        <p:blipFill>
          <a:blip r:embed="rId2" cstate="print"/>
          <a:stretch>
            <a:fillRect/>
          </a:stretch>
        </p:blipFill>
        <p:spPr>
          <a:xfrm>
            <a:off x="539552" y="548680"/>
            <a:ext cx="1008112" cy="576064"/>
          </a:xfrm>
          <a:prstGeom prst="rect">
            <a:avLst/>
          </a:prstGeom>
        </p:spPr>
      </p:pic>
      <p:sp>
        <p:nvSpPr>
          <p:cNvPr id="8" name="TextBox 7"/>
          <p:cNvSpPr txBox="1"/>
          <p:nvPr/>
        </p:nvSpPr>
        <p:spPr>
          <a:xfrm>
            <a:off x="7092280" y="620688"/>
            <a:ext cx="1656184" cy="461665"/>
          </a:xfrm>
          <a:prstGeom prst="rect">
            <a:avLst/>
          </a:prstGeom>
          <a:noFill/>
        </p:spPr>
        <p:txBody>
          <a:bodyPr wrap="square" rtlCol="0">
            <a:spAutoFit/>
          </a:bodyPr>
          <a:lstStyle/>
          <a:p>
            <a:pPr algn="just"/>
            <a:r>
              <a:rPr lang="en-GB" sz="1200" b="1" i="1" dirty="0" smtClean="0">
                <a:solidFill>
                  <a:schemeClr val="tx2"/>
                </a:solidFill>
              </a:rPr>
              <a:t>   10</a:t>
            </a:r>
            <a:r>
              <a:rPr lang="en-GB" sz="1200" b="1" i="1" baseline="30000" dirty="0" smtClean="0">
                <a:solidFill>
                  <a:schemeClr val="tx2"/>
                </a:solidFill>
              </a:rPr>
              <a:t>th</a:t>
            </a:r>
            <a:r>
              <a:rPr lang="en-GB" sz="1200" b="1" i="1" dirty="0" smtClean="0">
                <a:solidFill>
                  <a:schemeClr val="tx2"/>
                </a:solidFill>
              </a:rPr>
              <a:t> CCWP Meeting</a:t>
            </a:r>
          </a:p>
          <a:p>
            <a:pPr algn="just"/>
            <a:r>
              <a:rPr lang="en-GB" sz="1200" b="1" i="1" dirty="0" smtClean="0">
                <a:solidFill>
                  <a:schemeClr val="tx2"/>
                </a:solidFill>
              </a:rPr>
              <a:t>Copenhagen – 11.6.15 </a:t>
            </a:r>
            <a:endParaRPr lang="en-GB" sz="1200" b="1" i="1" dirty="0">
              <a:solidFill>
                <a:schemeClr val="tx2"/>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1600" b="1" dirty="0" smtClean="0">
                <a:solidFill>
                  <a:srgbClr val="00B050"/>
                </a:solidFill>
              </a:rPr>
              <a:t>Flood - What gives when neither tide nor time will wait?</a:t>
            </a:r>
            <a:br>
              <a:rPr lang="en-GB" sz="1600" b="1" dirty="0" smtClean="0">
                <a:solidFill>
                  <a:srgbClr val="00B050"/>
                </a:solidFill>
              </a:rPr>
            </a:br>
            <a:r>
              <a:rPr lang="en-GB" sz="1600" b="1" dirty="0" smtClean="0">
                <a:solidFill>
                  <a:srgbClr val="00B050"/>
                </a:solidFill>
              </a:rPr>
              <a:t> Flooding and the insurance challenges</a:t>
            </a:r>
            <a:endParaRPr lang="en-GB" sz="1600" dirty="0"/>
          </a:p>
        </p:txBody>
      </p:sp>
      <p:graphicFrame>
        <p:nvGraphicFramePr>
          <p:cNvPr id="6" name="Content Placeholder 5"/>
          <p:cNvGraphicFramePr>
            <a:graphicFrameLocks noGrp="1"/>
          </p:cNvGraphicFramePr>
          <p:nvPr>
            <p:ph idx="1"/>
          </p:nvPr>
        </p:nvGraphicFramePr>
        <p:xfrm>
          <a:off x="467544" y="2106170"/>
          <a:ext cx="8229600" cy="3973484"/>
        </p:xfrm>
        <a:graphic>
          <a:graphicData uri="http://schemas.openxmlformats.org/drawingml/2006/table">
            <a:tbl>
              <a:tblPr firstRow="1" bandRow="1">
                <a:tableStyleId>{5C22544A-7EE6-4342-B048-85BDC9FD1C3A}</a:tableStyleId>
              </a:tblPr>
              <a:tblGrid>
                <a:gridCol w="1882552"/>
                <a:gridCol w="860648"/>
                <a:gridCol w="1371600"/>
                <a:gridCol w="1371600"/>
                <a:gridCol w="1371600"/>
                <a:gridCol w="1371600"/>
              </a:tblGrid>
              <a:tr h="887713">
                <a:tc>
                  <a:txBody>
                    <a:bodyPr/>
                    <a:lstStyle/>
                    <a:p>
                      <a:endParaRPr lang="en-GB" dirty="0" smtClean="0"/>
                    </a:p>
                    <a:p>
                      <a:endParaRPr lang="en-GB" dirty="0" smtClean="0"/>
                    </a:p>
                    <a:p>
                      <a:endParaRPr lang="en-GB" dirty="0"/>
                    </a:p>
                  </a:txBody>
                  <a:tcPr/>
                </a:tc>
                <a:tc>
                  <a:txBody>
                    <a:bodyPr/>
                    <a:lstStyle/>
                    <a:p>
                      <a:pPr algn="ctr"/>
                      <a:r>
                        <a:rPr lang="en-GB" dirty="0" smtClean="0">
                          <a:solidFill>
                            <a:srgbClr val="FF0000"/>
                          </a:solidFill>
                        </a:rPr>
                        <a:t>USA</a:t>
                      </a:r>
                      <a:endParaRPr lang="en-GB" dirty="0">
                        <a:solidFill>
                          <a:srgbClr val="FF0000"/>
                        </a:solidFill>
                      </a:endParaRPr>
                    </a:p>
                  </a:txBody>
                  <a:tcPr/>
                </a:tc>
                <a:tc>
                  <a:txBody>
                    <a:bodyPr/>
                    <a:lstStyle/>
                    <a:p>
                      <a:pPr algn="ctr"/>
                      <a:r>
                        <a:rPr lang="en-GB" dirty="0" smtClean="0">
                          <a:solidFill>
                            <a:srgbClr val="FF0000"/>
                          </a:solidFill>
                        </a:rPr>
                        <a:t>UK</a:t>
                      </a:r>
                      <a:endParaRPr lang="en-GB" dirty="0">
                        <a:solidFill>
                          <a:srgbClr val="FF0000"/>
                        </a:solidFill>
                      </a:endParaRPr>
                    </a:p>
                  </a:txBody>
                  <a:tcPr/>
                </a:tc>
                <a:tc>
                  <a:txBody>
                    <a:bodyPr/>
                    <a:lstStyle/>
                    <a:p>
                      <a:pPr algn="ctr"/>
                      <a:r>
                        <a:rPr lang="en-GB" dirty="0" smtClean="0">
                          <a:solidFill>
                            <a:srgbClr val="FF0000"/>
                          </a:solidFill>
                        </a:rPr>
                        <a:t>Germany</a:t>
                      </a:r>
                      <a:endParaRPr lang="en-GB" dirty="0">
                        <a:solidFill>
                          <a:srgbClr val="FF0000"/>
                        </a:solidFill>
                      </a:endParaRPr>
                    </a:p>
                  </a:txBody>
                  <a:tcPr/>
                </a:tc>
                <a:tc>
                  <a:txBody>
                    <a:bodyPr/>
                    <a:lstStyle/>
                    <a:p>
                      <a:pPr algn="ctr"/>
                      <a:r>
                        <a:rPr lang="en-GB" dirty="0" smtClean="0">
                          <a:solidFill>
                            <a:srgbClr val="FF0000"/>
                          </a:solidFill>
                        </a:rPr>
                        <a:t>France </a:t>
                      </a:r>
                      <a:endParaRPr lang="en-GB" dirty="0">
                        <a:solidFill>
                          <a:srgbClr val="FF0000"/>
                        </a:solidFill>
                      </a:endParaRPr>
                    </a:p>
                  </a:txBody>
                  <a:tcPr/>
                </a:tc>
                <a:tc>
                  <a:txBody>
                    <a:bodyPr/>
                    <a:lstStyle/>
                    <a:p>
                      <a:pPr algn="ctr"/>
                      <a:r>
                        <a:rPr lang="en-GB" dirty="0" smtClean="0">
                          <a:solidFill>
                            <a:srgbClr val="FF0000"/>
                          </a:solidFill>
                        </a:rPr>
                        <a:t>Netherlands</a:t>
                      </a:r>
                      <a:endParaRPr lang="en-GB" dirty="0">
                        <a:solidFill>
                          <a:srgbClr val="FF0000"/>
                        </a:solidFill>
                      </a:endParaRPr>
                    </a:p>
                  </a:txBody>
                  <a:tcPr/>
                </a:tc>
              </a:tr>
              <a:tr h="386355">
                <a:tc>
                  <a:txBody>
                    <a:bodyPr/>
                    <a:lstStyle/>
                    <a:p>
                      <a:r>
                        <a:rPr lang="en-GB" sz="1600" dirty="0" smtClean="0"/>
                        <a:t>Private cover</a:t>
                      </a:r>
                      <a:endParaRPr lang="en-GB" sz="1600" dirty="0"/>
                    </a:p>
                  </a:txBody>
                  <a:tcPr/>
                </a:tc>
                <a:tc>
                  <a:txBody>
                    <a:bodyPr/>
                    <a:lstStyle/>
                    <a:p>
                      <a:pPr algn="ctr"/>
                      <a:r>
                        <a:rPr lang="en-GB" sz="1600" dirty="0" smtClean="0"/>
                        <a:t>Y- v ltd</a:t>
                      </a:r>
                      <a:endParaRPr lang="en-GB" sz="1600" dirty="0"/>
                    </a:p>
                  </a:txBody>
                  <a:tcPr/>
                </a:tc>
                <a:tc>
                  <a:txBody>
                    <a:bodyPr/>
                    <a:lstStyle/>
                    <a:p>
                      <a:pPr algn="ctr"/>
                      <a:r>
                        <a:rPr lang="en-GB" sz="1600" dirty="0" smtClean="0"/>
                        <a:t>Y</a:t>
                      </a:r>
                      <a:endParaRPr lang="en-GB" sz="1600" dirty="0"/>
                    </a:p>
                  </a:txBody>
                  <a:tcPr/>
                </a:tc>
                <a:tc>
                  <a:txBody>
                    <a:bodyPr/>
                    <a:lstStyle/>
                    <a:p>
                      <a:pPr algn="ctr"/>
                      <a:r>
                        <a:rPr lang="en-GB" sz="1600" dirty="0" smtClean="0"/>
                        <a:t>Y</a:t>
                      </a:r>
                      <a:endParaRPr lang="en-GB" sz="1600" dirty="0"/>
                    </a:p>
                  </a:txBody>
                  <a:tcPr/>
                </a:tc>
                <a:tc>
                  <a:txBody>
                    <a:bodyPr/>
                    <a:lstStyle/>
                    <a:p>
                      <a:pPr algn="ctr"/>
                      <a:r>
                        <a:rPr lang="en-GB" sz="1600" dirty="0" smtClean="0"/>
                        <a:t>Y</a:t>
                      </a:r>
                      <a:endParaRPr lang="en-GB" sz="1600" dirty="0"/>
                    </a:p>
                  </a:txBody>
                  <a:tcPr/>
                </a:tc>
                <a:tc>
                  <a:txBody>
                    <a:bodyPr/>
                    <a:lstStyle/>
                    <a:p>
                      <a:pPr algn="ctr"/>
                      <a:r>
                        <a:rPr lang="en-GB" sz="1600" dirty="0" smtClean="0"/>
                        <a:t>N</a:t>
                      </a:r>
                      <a:endParaRPr lang="en-GB" sz="1600" dirty="0"/>
                    </a:p>
                  </a:txBody>
                  <a:tcPr/>
                </a:tc>
              </a:tr>
              <a:tr h="386355">
                <a:tc>
                  <a:txBody>
                    <a:bodyPr/>
                    <a:lstStyle/>
                    <a:p>
                      <a:r>
                        <a:rPr lang="en-GB" sz="1600" dirty="0" smtClean="0"/>
                        <a:t>Public insurance</a:t>
                      </a:r>
                      <a:endParaRPr lang="en-GB" sz="1600" dirty="0"/>
                    </a:p>
                  </a:txBody>
                  <a:tcPr/>
                </a:tc>
                <a:tc>
                  <a:txBody>
                    <a:bodyPr/>
                    <a:lstStyle/>
                    <a:p>
                      <a:pPr algn="ctr"/>
                      <a:r>
                        <a:rPr lang="en-GB" sz="1600" dirty="0" smtClean="0"/>
                        <a:t>Y</a:t>
                      </a:r>
                      <a:endParaRPr lang="en-GB" sz="1600" dirty="0"/>
                    </a:p>
                  </a:txBody>
                  <a:tcPr/>
                </a:tc>
                <a:tc>
                  <a:txBody>
                    <a:bodyPr/>
                    <a:lstStyle/>
                    <a:p>
                      <a:pPr algn="ctr"/>
                      <a:r>
                        <a:rPr lang="en-GB" sz="1600" dirty="0" smtClean="0"/>
                        <a:t>N</a:t>
                      </a:r>
                      <a:endParaRPr lang="en-GB" sz="1600" dirty="0"/>
                    </a:p>
                  </a:txBody>
                  <a:tcPr/>
                </a:tc>
                <a:tc>
                  <a:txBody>
                    <a:bodyPr/>
                    <a:lstStyle/>
                    <a:p>
                      <a:pPr algn="ctr"/>
                      <a:r>
                        <a:rPr lang="en-GB" sz="1600" dirty="0" smtClean="0"/>
                        <a:t>N</a:t>
                      </a:r>
                      <a:endParaRPr lang="en-GB" sz="1600" dirty="0"/>
                    </a:p>
                  </a:txBody>
                  <a:tcPr/>
                </a:tc>
                <a:tc>
                  <a:txBody>
                    <a:bodyPr/>
                    <a:lstStyle/>
                    <a:p>
                      <a:pPr algn="ctr"/>
                      <a:r>
                        <a:rPr lang="en-GB" sz="1600" dirty="0" smtClean="0"/>
                        <a:t>N</a:t>
                      </a:r>
                      <a:endParaRPr lang="en-GB" sz="1600" dirty="0"/>
                    </a:p>
                  </a:txBody>
                  <a:tcPr/>
                </a:tc>
                <a:tc>
                  <a:txBody>
                    <a:bodyPr/>
                    <a:lstStyle/>
                    <a:p>
                      <a:pPr algn="ctr"/>
                      <a:r>
                        <a:rPr lang="en-GB" sz="1600" dirty="0" smtClean="0"/>
                        <a:t>N</a:t>
                      </a:r>
                      <a:endParaRPr lang="en-GB" sz="1600" dirty="0"/>
                    </a:p>
                  </a:txBody>
                  <a:tcPr/>
                </a:tc>
              </a:tr>
              <a:tr h="666859">
                <a:tc>
                  <a:txBody>
                    <a:bodyPr/>
                    <a:lstStyle/>
                    <a:p>
                      <a:r>
                        <a:rPr lang="en-GB" sz="1600" dirty="0" smtClean="0"/>
                        <a:t>Premium differentiation </a:t>
                      </a:r>
                      <a:endParaRPr lang="en-GB" sz="1600" dirty="0"/>
                    </a:p>
                  </a:txBody>
                  <a:tcPr/>
                </a:tc>
                <a:tc>
                  <a:txBody>
                    <a:bodyPr/>
                    <a:lstStyle/>
                    <a:p>
                      <a:pPr algn="ctr"/>
                      <a:r>
                        <a:rPr lang="en-GB" sz="1600" dirty="0" smtClean="0"/>
                        <a:t>Y</a:t>
                      </a:r>
                      <a:endParaRPr lang="en-GB" sz="1600" dirty="0"/>
                    </a:p>
                  </a:txBody>
                  <a:tcPr/>
                </a:tc>
                <a:tc>
                  <a:txBody>
                    <a:bodyPr/>
                    <a:lstStyle/>
                    <a:p>
                      <a:pPr algn="ctr"/>
                      <a:r>
                        <a:rPr lang="en-GB" sz="1600" dirty="0" smtClean="0"/>
                        <a:t>Y</a:t>
                      </a:r>
                      <a:endParaRPr lang="en-GB" sz="1600" dirty="0"/>
                    </a:p>
                  </a:txBody>
                  <a:tcPr/>
                </a:tc>
                <a:tc>
                  <a:txBody>
                    <a:bodyPr/>
                    <a:lstStyle/>
                    <a:p>
                      <a:pPr algn="ctr"/>
                      <a:r>
                        <a:rPr lang="en-GB" sz="1600" dirty="0" smtClean="0"/>
                        <a:t>Y</a:t>
                      </a:r>
                      <a:endParaRPr lang="en-GB" sz="1600" dirty="0"/>
                    </a:p>
                  </a:txBody>
                  <a:tcPr/>
                </a:tc>
                <a:tc>
                  <a:txBody>
                    <a:bodyPr/>
                    <a:lstStyle/>
                    <a:p>
                      <a:pPr algn="ctr"/>
                      <a:r>
                        <a:rPr lang="en-GB" sz="1600" dirty="0" smtClean="0"/>
                        <a:t>N</a:t>
                      </a:r>
                      <a:endParaRPr lang="en-GB" sz="1600" dirty="0"/>
                    </a:p>
                  </a:txBody>
                  <a:tcPr/>
                </a:tc>
                <a:tc>
                  <a:txBody>
                    <a:bodyPr/>
                    <a:lstStyle/>
                    <a:p>
                      <a:pPr algn="ctr"/>
                      <a:r>
                        <a:rPr lang="en-GB" sz="1600" dirty="0" smtClean="0"/>
                        <a:t>Not</a:t>
                      </a:r>
                      <a:r>
                        <a:rPr lang="en-GB" sz="1600" baseline="0" dirty="0" smtClean="0"/>
                        <a:t> applicable </a:t>
                      </a:r>
                      <a:endParaRPr lang="en-GB" sz="1600" dirty="0"/>
                    </a:p>
                  </a:txBody>
                  <a:tcPr/>
                </a:tc>
              </a:tr>
              <a:tr h="666859">
                <a:tc>
                  <a:txBody>
                    <a:bodyPr/>
                    <a:lstStyle/>
                    <a:p>
                      <a:r>
                        <a:rPr lang="en-GB" sz="1600" dirty="0" smtClean="0"/>
                        <a:t>Public reinsurance </a:t>
                      </a:r>
                      <a:endParaRPr lang="en-GB" sz="1600" dirty="0"/>
                    </a:p>
                  </a:txBody>
                  <a:tcPr/>
                </a:tc>
                <a:tc>
                  <a:txBody>
                    <a:bodyPr/>
                    <a:lstStyle/>
                    <a:p>
                      <a:pPr algn="ctr"/>
                      <a:r>
                        <a:rPr lang="en-GB" sz="1600" dirty="0" smtClean="0"/>
                        <a:t>N</a:t>
                      </a:r>
                      <a:endParaRPr lang="en-GB" sz="1600" dirty="0"/>
                    </a:p>
                  </a:txBody>
                  <a:tcPr/>
                </a:tc>
                <a:tc>
                  <a:txBody>
                    <a:bodyPr/>
                    <a:lstStyle/>
                    <a:p>
                      <a:pPr algn="ctr"/>
                      <a:r>
                        <a:rPr lang="en-GB" sz="1600" dirty="0" smtClean="0"/>
                        <a:t>N</a:t>
                      </a:r>
                      <a:r>
                        <a:rPr lang="en-GB" sz="1600" baseline="0" dirty="0" smtClean="0"/>
                        <a:t> (yet)</a:t>
                      </a:r>
                      <a:endParaRPr lang="en-GB" sz="1600" dirty="0"/>
                    </a:p>
                  </a:txBody>
                  <a:tcPr/>
                </a:tc>
                <a:tc>
                  <a:txBody>
                    <a:bodyPr/>
                    <a:lstStyle/>
                    <a:p>
                      <a:pPr algn="ctr"/>
                      <a:r>
                        <a:rPr lang="en-GB" sz="1600" dirty="0" smtClean="0"/>
                        <a:t>N</a:t>
                      </a:r>
                      <a:endParaRPr lang="en-GB" sz="1600" dirty="0"/>
                    </a:p>
                  </a:txBody>
                  <a:tcPr/>
                </a:tc>
                <a:tc>
                  <a:txBody>
                    <a:bodyPr/>
                    <a:lstStyle/>
                    <a:p>
                      <a:pPr algn="ctr"/>
                      <a:r>
                        <a:rPr lang="en-GB" sz="1600" dirty="0" smtClean="0"/>
                        <a:t>Y </a:t>
                      </a:r>
                      <a:endParaRPr lang="en-GB" sz="1600" dirty="0"/>
                    </a:p>
                  </a:txBody>
                  <a:tcPr/>
                </a:tc>
                <a:tc>
                  <a:txBody>
                    <a:bodyPr/>
                    <a:lstStyle/>
                    <a:p>
                      <a:pPr algn="ctr"/>
                      <a:r>
                        <a:rPr lang="en-GB" sz="1600" dirty="0" smtClean="0"/>
                        <a:t>Not</a:t>
                      </a:r>
                      <a:r>
                        <a:rPr lang="en-GB" sz="1600" baseline="0" dirty="0" smtClean="0"/>
                        <a:t> applicable </a:t>
                      </a:r>
                      <a:endParaRPr lang="en-GB" sz="1600" dirty="0"/>
                    </a:p>
                  </a:txBody>
                  <a:tcPr/>
                </a:tc>
              </a:tr>
              <a:tr h="952656">
                <a:tc>
                  <a:txBody>
                    <a:bodyPr/>
                    <a:lstStyle/>
                    <a:p>
                      <a:r>
                        <a:rPr lang="en-GB" sz="1600" dirty="0" smtClean="0"/>
                        <a:t>Public compensation scheme </a:t>
                      </a:r>
                      <a:endParaRPr lang="en-GB" sz="1600" dirty="0"/>
                    </a:p>
                  </a:txBody>
                  <a:tcPr/>
                </a:tc>
                <a:tc>
                  <a:txBody>
                    <a:bodyPr/>
                    <a:lstStyle/>
                    <a:p>
                      <a:pPr algn="ctr"/>
                      <a:r>
                        <a:rPr lang="en-GB" sz="1600" dirty="0" smtClean="0"/>
                        <a:t>Y</a:t>
                      </a:r>
                      <a:endParaRPr lang="en-GB" sz="1600" dirty="0"/>
                    </a:p>
                  </a:txBody>
                  <a:tcPr/>
                </a:tc>
                <a:tc>
                  <a:txBody>
                    <a:bodyPr/>
                    <a:lstStyle/>
                    <a:p>
                      <a:pPr algn="ctr"/>
                      <a:r>
                        <a:rPr lang="en-GB" sz="1600" dirty="0" smtClean="0"/>
                        <a:t>N</a:t>
                      </a:r>
                      <a:endParaRPr lang="en-GB" sz="1600" dirty="0"/>
                    </a:p>
                  </a:txBody>
                  <a:tcPr/>
                </a:tc>
                <a:tc>
                  <a:txBody>
                    <a:bodyPr/>
                    <a:lstStyle/>
                    <a:p>
                      <a:pPr algn="ctr"/>
                      <a:r>
                        <a:rPr lang="en-GB" sz="1600" dirty="0" smtClean="0"/>
                        <a:t>Y</a:t>
                      </a:r>
                      <a:endParaRPr lang="en-GB" sz="1600" dirty="0"/>
                    </a:p>
                  </a:txBody>
                  <a:tcPr/>
                </a:tc>
                <a:tc>
                  <a:txBody>
                    <a:bodyPr/>
                    <a:lstStyle/>
                    <a:p>
                      <a:pPr algn="ctr"/>
                      <a:r>
                        <a:rPr lang="en-GB" sz="1600" dirty="0" smtClean="0"/>
                        <a:t>N </a:t>
                      </a:r>
                      <a:endParaRPr lang="en-GB" sz="1600" dirty="0"/>
                    </a:p>
                  </a:txBody>
                  <a:tcPr/>
                </a:tc>
                <a:tc>
                  <a:txBody>
                    <a:bodyPr/>
                    <a:lstStyle/>
                    <a:p>
                      <a:pPr algn="ctr"/>
                      <a:r>
                        <a:rPr lang="en-GB" sz="1600" dirty="0" smtClean="0"/>
                        <a:t>Y</a:t>
                      </a:r>
                      <a:endParaRPr lang="en-GB" sz="1600" dirty="0"/>
                    </a:p>
                  </a:txBody>
                  <a:tcPr/>
                </a:tc>
              </a:tr>
            </a:tbl>
          </a:graphicData>
        </a:graphic>
      </p:graphicFrame>
      <p:pic>
        <p:nvPicPr>
          <p:cNvPr id="4" name="Picture 3" descr="AidaLogo.jpg"/>
          <p:cNvPicPr>
            <a:picLocks noChangeAspect="1"/>
          </p:cNvPicPr>
          <p:nvPr/>
        </p:nvPicPr>
        <p:blipFill>
          <a:blip r:embed="rId3" cstate="print"/>
          <a:stretch>
            <a:fillRect/>
          </a:stretch>
        </p:blipFill>
        <p:spPr>
          <a:xfrm>
            <a:off x="539552" y="548680"/>
            <a:ext cx="1008112" cy="576064"/>
          </a:xfrm>
          <a:prstGeom prst="rect">
            <a:avLst/>
          </a:prstGeom>
        </p:spPr>
      </p:pic>
      <p:sp>
        <p:nvSpPr>
          <p:cNvPr id="5" name="Rectangle 4"/>
          <p:cNvSpPr/>
          <p:nvPr/>
        </p:nvSpPr>
        <p:spPr>
          <a:xfrm>
            <a:off x="7020272" y="404664"/>
            <a:ext cx="2123728" cy="738664"/>
          </a:xfrm>
          <a:prstGeom prst="rect">
            <a:avLst/>
          </a:prstGeom>
        </p:spPr>
        <p:txBody>
          <a:bodyPr wrap="square">
            <a:spAutoFit/>
          </a:bodyPr>
          <a:lstStyle/>
          <a:p>
            <a:pPr algn="just"/>
            <a:endParaRPr lang="en-GB" sz="1400" b="1" i="1" dirty="0" smtClean="0">
              <a:solidFill>
                <a:schemeClr val="tx2"/>
              </a:solidFill>
            </a:endParaRPr>
          </a:p>
          <a:p>
            <a:pPr algn="just"/>
            <a:r>
              <a:rPr lang="en-GB" sz="1400" b="1" i="1" dirty="0" smtClean="0">
                <a:solidFill>
                  <a:schemeClr val="tx2"/>
                </a:solidFill>
              </a:rPr>
              <a:t>10</a:t>
            </a:r>
            <a:r>
              <a:rPr lang="en-GB" sz="1400" b="1" i="1" baseline="30000" dirty="0" smtClean="0">
                <a:solidFill>
                  <a:schemeClr val="tx2"/>
                </a:solidFill>
              </a:rPr>
              <a:t>th</a:t>
            </a:r>
            <a:r>
              <a:rPr lang="en-GB" sz="1400" b="1" i="1" dirty="0" smtClean="0">
                <a:solidFill>
                  <a:schemeClr val="tx2"/>
                </a:solidFill>
              </a:rPr>
              <a:t> CCWP Meeting</a:t>
            </a:r>
          </a:p>
          <a:p>
            <a:pPr algn="just"/>
            <a:r>
              <a:rPr lang="en-GB" sz="1400" b="1" i="1" dirty="0" smtClean="0">
                <a:solidFill>
                  <a:schemeClr val="tx2"/>
                </a:solidFill>
              </a:rPr>
              <a:t>Copenhagen – 11.6.15 </a:t>
            </a:r>
            <a:endParaRPr lang="en-GB" sz="1400" b="1" i="1" dirty="0">
              <a:solidFill>
                <a:schemeClr val="tx2"/>
              </a:solidFill>
            </a:endParaRPr>
          </a:p>
        </p:txBody>
      </p:sp>
      <p:sp>
        <p:nvSpPr>
          <p:cNvPr id="7" name="TextBox 6"/>
          <p:cNvSpPr txBox="1"/>
          <p:nvPr/>
        </p:nvSpPr>
        <p:spPr>
          <a:xfrm>
            <a:off x="395536" y="1484784"/>
            <a:ext cx="3096344" cy="369332"/>
          </a:xfrm>
          <a:prstGeom prst="rect">
            <a:avLst/>
          </a:prstGeom>
          <a:noFill/>
        </p:spPr>
        <p:txBody>
          <a:bodyPr wrap="square" rtlCol="0">
            <a:spAutoFit/>
          </a:bodyPr>
          <a:lstStyle/>
          <a:p>
            <a:r>
              <a:rPr lang="en-GB" b="1" dirty="0" smtClean="0"/>
              <a:t>International overview:  </a:t>
            </a:r>
            <a:endParaRPr lang="en-GB" b="1" dirty="0"/>
          </a:p>
        </p:txBody>
      </p:sp>
      <p:sp>
        <p:nvSpPr>
          <p:cNvPr id="8" name="TextBox 7"/>
          <p:cNvSpPr txBox="1"/>
          <p:nvPr/>
        </p:nvSpPr>
        <p:spPr>
          <a:xfrm>
            <a:off x="755576" y="6381328"/>
            <a:ext cx="6684715" cy="276999"/>
          </a:xfrm>
          <a:prstGeom prst="rect">
            <a:avLst/>
          </a:prstGeom>
          <a:noFill/>
        </p:spPr>
        <p:txBody>
          <a:bodyPr wrap="none" rtlCol="0">
            <a:spAutoFit/>
          </a:bodyPr>
          <a:lstStyle/>
          <a:p>
            <a:r>
              <a:rPr lang="en-GB" sz="1200" b="1" dirty="0" smtClean="0"/>
              <a:t>Adapted from W.J. </a:t>
            </a:r>
            <a:r>
              <a:rPr lang="en-GB" sz="1200" b="1" dirty="0" err="1" smtClean="0"/>
              <a:t>Wouter</a:t>
            </a:r>
            <a:r>
              <a:rPr lang="en-GB" sz="1200" b="1" dirty="0" smtClean="0"/>
              <a:t> </a:t>
            </a:r>
            <a:r>
              <a:rPr lang="en-GB" sz="1200" b="1" dirty="0" err="1" smtClean="0"/>
              <a:t>Botzen</a:t>
            </a:r>
            <a:r>
              <a:rPr lang="en-GB" sz="1200" b="1" dirty="0" smtClean="0"/>
              <a:t>, </a:t>
            </a:r>
            <a:r>
              <a:rPr lang="en-GB" sz="1200" b="1" i="1" dirty="0" smtClean="0"/>
              <a:t>Managing Extreme Climate Change Risks through Insurance </a:t>
            </a:r>
            <a:r>
              <a:rPr lang="en-GB" sz="1200" b="1" dirty="0" smtClean="0"/>
              <a:t>(2013)</a:t>
            </a:r>
            <a:endParaRPr lang="en-GB" sz="1200"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GB" sz="1600" b="1" dirty="0" smtClean="0">
                <a:solidFill>
                  <a:srgbClr val="00B050"/>
                </a:solidFill>
              </a:rPr>
              <a:t/>
            </a:r>
            <a:br>
              <a:rPr lang="en-GB" sz="1600" b="1" dirty="0" smtClean="0">
                <a:solidFill>
                  <a:srgbClr val="00B050"/>
                </a:solidFill>
              </a:rPr>
            </a:br>
            <a:r>
              <a:rPr lang="en-GB" sz="1600" b="1" dirty="0" smtClean="0">
                <a:solidFill>
                  <a:srgbClr val="00B050"/>
                </a:solidFill>
              </a:rPr>
              <a:t>Flood - What gives when neither tide nor time will wait?</a:t>
            </a:r>
            <a:br>
              <a:rPr lang="en-GB" sz="1600" b="1" dirty="0" smtClean="0">
                <a:solidFill>
                  <a:srgbClr val="00B050"/>
                </a:solidFill>
              </a:rPr>
            </a:br>
            <a:r>
              <a:rPr lang="en-GB" sz="1600" b="1" dirty="0" smtClean="0">
                <a:solidFill>
                  <a:srgbClr val="00B050"/>
                </a:solidFill>
              </a:rPr>
              <a:t> Flooding and the insurance challenges</a:t>
            </a:r>
            <a:r>
              <a:rPr lang="en-GB" sz="1600" dirty="0" smtClean="0">
                <a:solidFill>
                  <a:srgbClr val="00B050"/>
                </a:solidFill>
              </a:rPr>
              <a:t/>
            </a:r>
            <a:br>
              <a:rPr lang="en-GB" sz="1600" dirty="0" smtClean="0">
                <a:solidFill>
                  <a:srgbClr val="00B050"/>
                </a:solidFill>
              </a:rPr>
            </a:br>
            <a:endParaRPr lang="en-GB" sz="1600" dirty="0"/>
          </a:p>
        </p:txBody>
      </p:sp>
      <p:sp>
        <p:nvSpPr>
          <p:cNvPr id="3" name="Content Placeholder 2"/>
          <p:cNvSpPr>
            <a:spLocks noGrp="1"/>
          </p:cNvSpPr>
          <p:nvPr>
            <p:ph idx="1"/>
          </p:nvPr>
        </p:nvSpPr>
        <p:spPr/>
        <p:txBody>
          <a:bodyPr>
            <a:normAutofit fontScale="92500" lnSpcReduction="20000"/>
          </a:bodyPr>
          <a:lstStyle/>
          <a:p>
            <a:pPr marL="342900" lvl="1" indent="-342900">
              <a:buNone/>
            </a:pPr>
            <a:r>
              <a:rPr lang="en-GB" sz="1800" b="1" dirty="0" smtClean="0"/>
              <a:t>International overview (cont’d):</a:t>
            </a:r>
          </a:p>
          <a:p>
            <a:pPr marL="342900" lvl="1" indent="-342900" algn="just">
              <a:buNone/>
            </a:pPr>
            <a:r>
              <a:rPr lang="en-GB" sz="1600" b="1" dirty="0" smtClean="0"/>
              <a:t>        </a:t>
            </a:r>
            <a:endParaRPr lang="en-GB" sz="1500" b="1" dirty="0" smtClean="0"/>
          </a:p>
          <a:p>
            <a:pPr marL="342900" lvl="1" indent="-342900" algn="just">
              <a:buNone/>
            </a:pPr>
            <a:r>
              <a:rPr lang="en-GB" sz="1500" b="1" dirty="0" smtClean="0"/>
              <a:t>- Concerns naturally not confined to North America and Europe</a:t>
            </a:r>
          </a:p>
          <a:p>
            <a:pPr marL="742950" lvl="2" indent="-342900" algn="just"/>
            <a:endParaRPr lang="en-GB" sz="1600" b="1" dirty="0" smtClean="0"/>
          </a:p>
          <a:p>
            <a:pPr marL="1657350" lvl="4" indent="-342900" algn="just">
              <a:buNone/>
            </a:pPr>
            <a:endParaRPr lang="en-GB" sz="1200" b="1" dirty="0" smtClean="0"/>
          </a:p>
          <a:p>
            <a:pPr marL="742950" lvl="2" indent="-342900" algn="just">
              <a:buNone/>
            </a:pPr>
            <a:endParaRPr lang="en-GB" sz="1000" b="1" dirty="0" smtClean="0"/>
          </a:p>
          <a:p>
            <a:pPr marL="742950" lvl="2" indent="-342900" algn="just">
              <a:buNone/>
            </a:pPr>
            <a:endParaRPr lang="en-GB" sz="1000" b="1" dirty="0" smtClean="0"/>
          </a:p>
          <a:p>
            <a:pPr marL="742950" lvl="2" indent="-342900" algn="just">
              <a:buNone/>
            </a:pPr>
            <a:endParaRPr lang="en-GB" sz="1000" b="1" dirty="0" smtClean="0"/>
          </a:p>
          <a:p>
            <a:pPr marL="742950" lvl="2" indent="-342900" algn="just">
              <a:buNone/>
            </a:pPr>
            <a:endParaRPr lang="en-GB" sz="1000" b="1" dirty="0" smtClean="0"/>
          </a:p>
          <a:p>
            <a:pPr marL="742950" lvl="2" indent="-342900" algn="just">
              <a:buNone/>
            </a:pPr>
            <a:endParaRPr lang="en-GB" sz="1000" b="1" dirty="0" smtClean="0"/>
          </a:p>
          <a:p>
            <a:pPr marL="742950" lvl="2" indent="-342900" algn="just">
              <a:buNone/>
            </a:pPr>
            <a:endParaRPr lang="en-GB" sz="1000" b="1" dirty="0" smtClean="0"/>
          </a:p>
          <a:p>
            <a:pPr marL="742950" lvl="2" indent="-342900" algn="just">
              <a:buNone/>
            </a:pPr>
            <a:endParaRPr lang="en-GB" sz="1000" b="1" dirty="0" smtClean="0"/>
          </a:p>
          <a:p>
            <a:pPr marL="742950" lvl="2" indent="-342900" algn="just">
              <a:buNone/>
            </a:pPr>
            <a:endParaRPr lang="en-GB" sz="1000" b="1" dirty="0" smtClean="0"/>
          </a:p>
          <a:p>
            <a:pPr marL="742950" lvl="2" indent="-342900" algn="just">
              <a:buNone/>
            </a:pPr>
            <a:endParaRPr lang="en-GB" sz="1000" b="1" dirty="0" smtClean="0"/>
          </a:p>
          <a:p>
            <a:pPr marL="742950" lvl="2" indent="-342900" algn="just">
              <a:buNone/>
            </a:pPr>
            <a:endParaRPr lang="en-GB" sz="1000" b="1" dirty="0" smtClean="0"/>
          </a:p>
          <a:p>
            <a:pPr marL="742950" lvl="2" indent="-342900" algn="just">
              <a:buNone/>
            </a:pPr>
            <a:endParaRPr lang="en-GB" sz="1000" b="1" dirty="0" smtClean="0"/>
          </a:p>
          <a:p>
            <a:pPr marL="742950" lvl="2" indent="-342900" algn="just">
              <a:buNone/>
            </a:pPr>
            <a:endParaRPr lang="en-GB" sz="1000" b="1" dirty="0" smtClean="0"/>
          </a:p>
          <a:p>
            <a:pPr marL="742950" lvl="2" indent="-342900" algn="just">
              <a:buNone/>
            </a:pPr>
            <a:endParaRPr lang="en-GB" sz="1100" b="1" dirty="0" smtClean="0"/>
          </a:p>
          <a:p>
            <a:pPr marL="742950" lvl="2" indent="-342900" algn="just">
              <a:buNone/>
            </a:pPr>
            <a:endParaRPr lang="en-GB" sz="1100" b="1" dirty="0" smtClean="0"/>
          </a:p>
          <a:p>
            <a:pPr marL="742950" lvl="2" indent="-342900" algn="just">
              <a:buNone/>
            </a:pPr>
            <a:endParaRPr lang="en-GB" sz="1100" b="1" dirty="0" smtClean="0"/>
          </a:p>
          <a:p>
            <a:pPr marL="742950" lvl="2" indent="-342900" algn="just">
              <a:buNone/>
            </a:pPr>
            <a:r>
              <a:rPr lang="en-GB" sz="1100" b="1" dirty="0" smtClean="0"/>
              <a:t>*</a:t>
            </a:r>
            <a:r>
              <a:rPr lang="en-GB" sz="1100" b="1" i="1" dirty="0" smtClean="0"/>
              <a:t>Based on density of population, location of commercial centres, size of economy, annual rainfall, state of flood defences </a:t>
            </a:r>
          </a:p>
          <a:p>
            <a:pPr marL="1657350" lvl="4" indent="-342900" algn="ctr">
              <a:buNone/>
            </a:pPr>
            <a:r>
              <a:rPr lang="en-GB" sz="1000" b="1" dirty="0" smtClean="0"/>
              <a:t>                                                                                                   (source:  </a:t>
            </a:r>
            <a:r>
              <a:rPr lang="en-GB" sz="1000" b="1" dirty="0" err="1" smtClean="0"/>
              <a:t>Maplecroft</a:t>
            </a:r>
            <a:r>
              <a:rPr lang="en-GB" sz="1000" b="1" dirty="0" smtClean="0"/>
              <a:t> Index, 2014)</a:t>
            </a:r>
          </a:p>
          <a:p>
            <a:pPr marL="1657350" lvl="4" indent="-342900" algn="just">
              <a:buNone/>
            </a:pPr>
            <a:r>
              <a:rPr lang="en-GB" sz="1000" b="1" dirty="0" smtClean="0"/>
              <a:t> </a:t>
            </a:r>
          </a:p>
          <a:p>
            <a:pPr marL="342900" lvl="1" indent="-342900" algn="just">
              <a:buNone/>
            </a:pPr>
            <a:r>
              <a:rPr lang="en-GB" sz="1500" b="1" dirty="0" smtClean="0"/>
              <a:t>- Other papers delivered to AIDA CCWP   </a:t>
            </a:r>
          </a:p>
          <a:p>
            <a:pPr marL="742950" lvl="2" indent="-342900" algn="just">
              <a:buNone/>
            </a:pPr>
            <a:r>
              <a:rPr lang="en-GB" sz="1300" b="1" dirty="0" smtClean="0">
                <a:solidFill>
                  <a:srgbClr val="FF0000"/>
                </a:solidFill>
              </a:rPr>
              <a:t>- Australia</a:t>
            </a:r>
            <a:r>
              <a:rPr lang="en-GB" sz="1300" b="1" dirty="0" smtClean="0"/>
              <a:t> -  Chris Rodd - Recent developments re flood risk  (</a:t>
            </a:r>
            <a:r>
              <a:rPr lang="en-GB" sz="1300" b="1" i="1" dirty="0" smtClean="0"/>
              <a:t>9</a:t>
            </a:r>
            <a:r>
              <a:rPr lang="en-GB" sz="1300" b="1" i="1" baseline="30000" dirty="0" smtClean="0"/>
              <a:t>th</a:t>
            </a:r>
            <a:r>
              <a:rPr lang="en-GB" sz="1300" b="1" i="1" dirty="0" smtClean="0"/>
              <a:t> AIDA CCWP Meeting</a:t>
            </a:r>
            <a:r>
              <a:rPr lang="en-GB" sz="1300" b="1" dirty="0" smtClean="0"/>
              <a:t>, Havana)</a:t>
            </a:r>
          </a:p>
          <a:p>
            <a:pPr marL="742950" lvl="2" indent="-342900" algn="just">
              <a:buNone/>
            </a:pPr>
            <a:r>
              <a:rPr lang="en-GB" sz="1300" b="1" dirty="0" smtClean="0">
                <a:solidFill>
                  <a:srgbClr val="FF0000"/>
                </a:solidFill>
              </a:rPr>
              <a:t>- MERCOSUR countries </a:t>
            </a:r>
            <a:r>
              <a:rPr lang="en-GB" sz="1300" b="1" dirty="0" smtClean="0"/>
              <a:t>– Maria </a:t>
            </a:r>
            <a:r>
              <a:rPr lang="en-GB" sz="1300" b="1" dirty="0" err="1" smtClean="0"/>
              <a:t>Kavanagh</a:t>
            </a:r>
            <a:r>
              <a:rPr lang="en-GB" sz="1300" b="1" dirty="0" smtClean="0"/>
              <a:t> + colleagues - Urban Flooding issues (</a:t>
            </a:r>
            <a:r>
              <a:rPr lang="en-GB" sz="1300" b="1" i="1" dirty="0" smtClean="0"/>
              <a:t>10</a:t>
            </a:r>
            <a:r>
              <a:rPr lang="en-GB" sz="1300" b="1" i="1" baseline="30000" dirty="0" smtClean="0"/>
              <a:t>th</a:t>
            </a:r>
            <a:r>
              <a:rPr lang="en-GB" sz="1300" b="1" i="1" dirty="0" smtClean="0"/>
              <a:t> AIDA CCWP Meeting</a:t>
            </a:r>
            <a:r>
              <a:rPr lang="en-GB" sz="1300" b="1" dirty="0" smtClean="0"/>
              <a:t>) </a:t>
            </a:r>
          </a:p>
          <a:p>
            <a:pPr marL="342900" lvl="1" indent="-342900" algn="just"/>
            <a:endParaRPr lang="en-GB" sz="1200" dirty="0" smtClean="0"/>
          </a:p>
        </p:txBody>
      </p:sp>
      <p:pic>
        <p:nvPicPr>
          <p:cNvPr id="4" name="Picture 3" descr="AidaLogo.jpg"/>
          <p:cNvPicPr>
            <a:picLocks noChangeAspect="1"/>
          </p:cNvPicPr>
          <p:nvPr/>
        </p:nvPicPr>
        <p:blipFill>
          <a:blip r:embed="rId2" cstate="print"/>
          <a:stretch>
            <a:fillRect/>
          </a:stretch>
        </p:blipFill>
        <p:spPr>
          <a:xfrm>
            <a:off x="539552" y="548680"/>
            <a:ext cx="1008112" cy="576064"/>
          </a:xfrm>
          <a:prstGeom prst="rect">
            <a:avLst/>
          </a:prstGeom>
        </p:spPr>
      </p:pic>
      <p:sp>
        <p:nvSpPr>
          <p:cNvPr id="8" name="TextBox 7"/>
          <p:cNvSpPr txBox="1"/>
          <p:nvPr/>
        </p:nvSpPr>
        <p:spPr>
          <a:xfrm>
            <a:off x="7092280" y="620688"/>
            <a:ext cx="1656184" cy="461665"/>
          </a:xfrm>
          <a:prstGeom prst="rect">
            <a:avLst/>
          </a:prstGeom>
          <a:noFill/>
        </p:spPr>
        <p:txBody>
          <a:bodyPr wrap="square" rtlCol="0">
            <a:spAutoFit/>
          </a:bodyPr>
          <a:lstStyle/>
          <a:p>
            <a:pPr algn="just"/>
            <a:r>
              <a:rPr lang="en-GB" sz="1200" b="1" i="1" dirty="0" smtClean="0">
                <a:solidFill>
                  <a:schemeClr val="tx2"/>
                </a:solidFill>
              </a:rPr>
              <a:t>   10</a:t>
            </a:r>
            <a:r>
              <a:rPr lang="en-GB" sz="1200" b="1" i="1" baseline="30000" dirty="0" smtClean="0">
                <a:solidFill>
                  <a:schemeClr val="tx2"/>
                </a:solidFill>
              </a:rPr>
              <a:t>th</a:t>
            </a:r>
            <a:r>
              <a:rPr lang="en-GB" sz="1200" b="1" i="1" dirty="0" smtClean="0">
                <a:solidFill>
                  <a:schemeClr val="tx2"/>
                </a:solidFill>
              </a:rPr>
              <a:t> CCWP Meeting</a:t>
            </a:r>
          </a:p>
          <a:p>
            <a:pPr algn="just"/>
            <a:r>
              <a:rPr lang="en-GB" sz="1200" b="1" i="1" dirty="0" smtClean="0">
                <a:solidFill>
                  <a:schemeClr val="tx2"/>
                </a:solidFill>
              </a:rPr>
              <a:t>Copenhagen – 11.6.15 </a:t>
            </a:r>
            <a:endParaRPr lang="en-GB" sz="1200" b="1" i="1" dirty="0">
              <a:solidFill>
                <a:schemeClr val="tx2"/>
              </a:solidFill>
            </a:endParaRPr>
          </a:p>
        </p:txBody>
      </p:sp>
      <p:graphicFrame>
        <p:nvGraphicFramePr>
          <p:cNvPr id="6" name="Table 5"/>
          <p:cNvGraphicFramePr>
            <a:graphicFrameLocks noGrp="1"/>
          </p:cNvGraphicFramePr>
          <p:nvPr/>
        </p:nvGraphicFramePr>
        <p:xfrm>
          <a:off x="1547664" y="2564904"/>
          <a:ext cx="5400600" cy="2088234"/>
        </p:xfrm>
        <a:graphic>
          <a:graphicData uri="http://schemas.openxmlformats.org/drawingml/2006/table">
            <a:tbl>
              <a:tblPr firstRow="1" bandRow="1">
                <a:tableStyleId>{5C22544A-7EE6-4342-B048-85BDC9FD1C3A}</a:tableStyleId>
              </a:tblPr>
              <a:tblGrid>
                <a:gridCol w="2561109"/>
                <a:gridCol w="2839491"/>
              </a:tblGrid>
              <a:tr h="348039">
                <a:tc gridSpan="2">
                  <a:txBody>
                    <a:bodyPr/>
                    <a:lstStyle/>
                    <a:p>
                      <a:r>
                        <a:rPr lang="en-GB" sz="1600" dirty="0" smtClean="0"/>
                        <a:t>Economies presently most at risk from flooding*</a:t>
                      </a:r>
                      <a:endParaRPr lang="en-GB" sz="1600" dirty="0"/>
                    </a:p>
                  </a:txBody>
                  <a:tcPr/>
                </a:tc>
                <a:tc hMerge="1">
                  <a:txBody>
                    <a:bodyPr/>
                    <a:lstStyle/>
                    <a:p>
                      <a:endParaRPr lang="en-GB" dirty="0"/>
                    </a:p>
                  </a:txBody>
                  <a:tcPr/>
                </a:tc>
              </a:tr>
              <a:tr h="348039">
                <a:tc>
                  <a:txBody>
                    <a:bodyPr/>
                    <a:lstStyle/>
                    <a:p>
                      <a:r>
                        <a:rPr lang="en-GB" sz="1600" dirty="0" smtClean="0"/>
                        <a:t>1.  US</a:t>
                      </a:r>
                      <a:endParaRPr lang="en-GB" sz="1600" dirty="0"/>
                    </a:p>
                  </a:txBody>
                  <a:tcPr/>
                </a:tc>
                <a:tc>
                  <a:txBody>
                    <a:bodyPr/>
                    <a:lstStyle/>
                    <a:p>
                      <a:r>
                        <a:rPr lang="en-GB" sz="1600" dirty="0" smtClean="0"/>
                        <a:t>6.    Japan</a:t>
                      </a:r>
                      <a:endParaRPr lang="en-GB" sz="1600" dirty="0"/>
                    </a:p>
                  </a:txBody>
                  <a:tcPr/>
                </a:tc>
              </a:tr>
              <a:tr h="348039">
                <a:tc>
                  <a:txBody>
                    <a:bodyPr/>
                    <a:lstStyle/>
                    <a:p>
                      <a:r>
                        <a:rPr lang="en-GB" sz="1600" dirty="0" smtClean="0"/>
                        <a:t>2.  P R China</a:t>
                      </a:r>
                      <a:endParaRPr lang="en-GB" sz="1600" dirty="0"/>
                    </a:p>
                  </a:txBody>
                  <a:tcPr/>
                </a:tc>
                <a:tc>
                  <a:txBody>
                    <a:bodyPr/>
                    <a:lstStyle/>
                    <a:p>
                      <a:r>
                        <a:rPr lang="en-GB" sz="1600" dirty="0" smtClean="0"/>
                        <a:t>7.    UK</a:t>
                      </a:r>
                      <a:endParaRPr lang="en-GB" sz="1600" dirty="0"/>
                    </a:p>
                  </a:txBody>
                  <a:tcPr/>
                </a:tc>
              </a:tr>
              <a:tr h="348039">
                <a:tc>
                  <a:txBody>
                    <a:bodyPr/>
                    <a:lstStyle/>
                    <a:p>
                      <a:r>
                        <a:rPr lang="en-GB" sz="1600" dirty="0" smtClean="0"/>
                        <a:t>3.  India</a:t>
                      </a:r>
                      <a:endParaRPr lang="en-GB" sz="1600" dirty="0"/>
                    </a:p>
                  </a:txBody>
                  <a:tcPr/>
                </a:tc>
                <a:tc>
                  <a:txBody>
                    <a:bodyPr/>
                    <a:lstStyle/>
                    <a:p>
                      <a:r>
                        <a:rPr lang="en-GB" sz="1600" dirty="0" smtClean="0"/>
                        <a:t>8.    Taiwan</a:t>
                      </a:r>
                      <a:endParaRPr lang="en-GB" sz="1600" dirty="0"/>
                    </a:p>
                  </a:txBody>
                  <a:tcPr/>
                </a:tc>
              </a:tr>
              <a:tr h="348039">
                <a:tc>
                  <a:txBody>
                    <a:bodyPr/>
                    <a:lstStyle/>
                    <a:p>
                      <a:r>
                        <a:rPr lang="en-GB" sz="1600" dirty="0" smtClean="0"/>
                        <a:t>4.  Bangladesh </a:t>
                      </a:r>
                      <a:endParaRPr lang="en-GB" sz="1600" dirty="0"/>
                    </a:p>
                  </a:txBody>
                  <a:tcPr/>
                </a:tc>
                <a:tc>
                  <a:txBody>
                    <a:bodyPr/>
                    <a:lstStyle/>
                    <a:p>
                      <a:r>
                        <a:rPr lang="en-GB" sz="1600" dirty="0" smtClean="0"/>
                        <a:t>9.    Italy</a:t>
                      </a:r>
                      <a:endParaRPr lang="en-GB" sz="1600" dirty="0"/>
                    </a:p>
                  </a:txBody>
                  <a:tcPr/>
                </a:tc>
              </a:tr>
              <a:tr h="348039">
                <a:tc>
                  <a:txBody>
                    <a:bodyPr/>
                    <a:lstStyle/>
                    <a:p>
                      <a:r>
                        <a:rPr lang="en-GB" sz="1600" dirty="0" smtClean="0"/>
                        <a:t>5.  </a:t>
                      </a:r>
                      <a:r>
                        <a:rPr lang="en-GB" sz="1600" baseline="0" dirty="0" smtClean="0"/>
                        <a:t>G</a:t>
                      </a:r>
                      <a:r>
                        <a:rPr lang="en-GB" sz="1600" dirty="0" smtClean="0"/>
                        <a:t>ermany</a:t>
                      </a:r>
                      <a:endParaRPr lang="en-GB" sz="1600" dirty="0"/>
                    </a:p>
                  </a:txBody>
                  <a:tcPr/>
                </a:tc>
                <a:tc>
                  <a:txBody>
                    <a:bodyPr/>
                    <a:lstStyle/>
                    <a:p>
                      <a:r>
                        <a:rPr lang="en-GB" sz="1600" dirty="0" smtClean="0"/>
                        <a:t>10.  Brazil</a:t>
                      </a:r>
                      <a:endParaRPr lang="en-GB" sz="1600" dirty="0"/>
                    </a:p>
                  </a:txBody>
                  <a:tcPr/>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sz="1600" b="1" dirty="0" smtClean="0">
                <a:solidFill>
                  <a:srgbClr val="00B050"/>
                </a:solidFill>
              </a:rPr>
              <a:t/>
            </a:r>
            <a:br>
              <a:rPr lang="en-GB" sz="1600" b="1" dirty="0" smtClean="0">
                <a:solidFill>
                  <a:srgbClr val="00B050"/>
                </a:solidFill>
              </a:rPr>
            </a:br>
            <a:r>
              <a:rPr lang="en-GB" sz="1600" b="1" dirty="0" smtClean="0">
                <a:solidFill>
                  <a:srgbClr val="00B050"/>
                </a:solidFill>
              </a:rPr>
              <a:t/>
            </a:r>
            <a:br>
              <a:rPr lang="en-GB" sz="1600" b="1" dirty="0" smtClean="0">
                <a:solidFill>
                  <a:srgbClr val="00B050"/>
                </a:solidFill>
              </a:rPr>
            </a:br>
            <a:r>
              <a:rPr lang="en-GB" sz="1800" b="1" dirty="0" smtClean="0">
                <a:solidFill>
                  <a:srgbClr val="00B050"/>
                </a:solidFill>
              </a:rPr>
              <a:t>Flood - What gives when neither tide nor time will wait?</a:t>
            </a:r>
            <a:br>
              <a:rPr lang="en-GB" sz="1800" b="1" dirty="0" smtClean="0">
                <a:solidFill>
                  <a:srgbClr val="00B050"/>
                </a:solidFill>
              </a:rPr>
            </a:br>
            <a:r>
              <a:rPr lang="en-GB" sz="1800" b="1" dirty="0" smtClean="0"/>
              <a:t>Flood Re – the UK response</a:t>
            </a:r>
            <a:r>
              <a:rPr lang="en-GB" sz="1600" b="1" dirty="0" smtClean="0"/>
              <a:t/>
            </a:r>
            <a:br>
              <a:rPr lang="en-GB" sz="1600" b="1" dirty="0" smtClean="0"/>
            </a:br>
            <a:r>
              <a:rPr lang="en-GB" sz="1600" b="1" dirty="0" smtClean="0">
                <a:solidFill>
                  <a:srgbClr val="00B050"/>
                </a:solidFill>
              </a:rPr>
              <a:t> </a:t>
            </a:r>
            <a:r>
              <a:rPr lang="en-GB" sz="1600" dirty="0" smtClean="0">
                <a:solidFill>
                  <a:srgbClr val="00B050"/>
                </a:solidFill>
              </a:rPr>
              <a:t/>
            </a:r>
            <a:br>
              <a:rPr lang="en-GB" sz="1600" dirty="0" smtClean="0">
                <a:solidFill>
                  <a:srgbClr val="00B050"/>
                </a:solidFill>
              </a:rPr>
            </a:br>
            <a:endParaRPr lang="en-GB" sz="1600" dirty="0"/>
          </a:p>
        </p:txBody>
      </p:sp>
      <p:sp>
        <p:nvSpPr>
          <p:cNvPr id="3" name="Content Placeholder 2"/>
          <p:cNvSpPr>
            <a:spLocks noGrp="1"/>
          </p:cNvSpPr>
          <p:nvPr>
            <p:ph idx="1"/>
          </p:nvPr>
        </p:nvSpPr>
        <p:spPr>
          <a:xfrm>
            <a:off x="323528" y="1340768"/>
            <a:ext cx="8229600" cy="4958011"/>
          </a:xfrm>
        </p:spPr>
        <p:txBody>
          <a:bodyPr>
            <a:normAutofit/>
          </a:bodyPr>
          <a:lstStyle/>
          <a:p>
            <a:pPr>
              <a:buNone/>
            </a:pPr>
            <a:endParaRPr lang="en-GB" sz="1600" dirty="0" smtClean="0">
              <a:solidFill>
                <a:srgbClr val="FF0000"/>
              </a:solidFill>
            </a:endParaRPr>
          </a:p>
        </p:txBody>
      </p:sp>
      <p:pic>
        <p:nvPicPr>
          <p:cNvPr id="4" name="Picture 3" descr="AidaLogo.jpg"/>
          <p:cNvPicPr>
            <a:picLocks noChangeAspect="1"/>
          </p:cNvPicPr>
          <p:nvPr/>
        </p:nvPicPr>
        <p:blipFill>
          <a:blip r:embed="rId3" cstate="print"/>
          <a:stretch>
            <a:fillRect/>
          </a:stretch>
        </p:blipFill>
        <p:spPr>
          <a:xfrm>
            <a:off x="539552" y="548680"/>
            <a:ext cx="1008112" cy="576064"/>
          </a:xfrm>
          <a:prstGeom prst="rect">
            <a:avLst/>
          </a:prstGeom>
        </p:spPr>
      </p:pic>
      <p:sp>
        <p:nvSpPr>
          <p:cNvPr id="8" name="TextBox 7"/>
          <p:cNvSpPr txBox="1"/>
          <p:nvPr/>
        </p:nvSpPr>
        <p:spPr>
          <a:xfrm>
            <a:off x="7092280" y="620688"/>
            <a:ext cx="1656184" cy="461665"/>
          </a:xfrm>
          <a:prstGeom prst="rect">
            <a:avLst/>
          </a:prstGeom>
          <a:noFill/>
        </p:spPr>
        <p:txBody>
          <a:bodyPr wrap="square" rtlCol="0">
            <a:spAutoFit/>
          </a:bodyPr>
          <a:lstStyle/>
          <a:p>
            <a:pPr algn="just"/>
            <a:r>
              <a:rPr lang="en-GB" sz="1200" b="1" i="1" dirty="0" smtClean="0">
                <a:solidFill>
                  <a:schemeClr val="tx2"/>
                </a:solidFill>
              </a:rPr>
              <a:t>   10</a:t>
            </a:r>
            <a:r>
              <a:rPr lang="en-GB" sz="1200" b="1" i="1" baseline="30000" dirty="0" smtClean="0">
                <a:solidFill>
                  <a:schemeClr val="tx2"/>
                </a:solidFill>
              </a:rPr>
              <a:t>th</a:t>
            </a:r>
            <a:r>
              <a:rPr lang="en-GB" sz="1200" b="1" i="1" dirty="0" smtClean="0">
                <a:solidFill>
                  <a:schemeClr val="tx2"/>
                </a:solidFill>
              </a:rPr>
              <a:t> CCWP Meeting</a:t>
            </a:r>
          </a:p>
          <a:p>
            <a:pPr algn="just"/>
            <a:r>
              <a:rPr lang="en-GB" sz="1200" b="1" i="1" dirty="0" smtClean="0">
                <a:solidFill>
                  <a:schemeClr val="tx2"/>
                </a:solidFill>
              </a:rPr>
              <a:t>Copenhagen – 11.6.15 </a:t>
            </a:r>
            <a:endParaRPr lang="en-GB" sz="1200" b="1" i="1" dirty="0">
              <a:solidFill>
                <a:schemeClr val="tx2"/>
              </a:solidFill>
            </a:endParaRPr>
          </a:p>
        </p:txBody>
      </p:sp>
      <p:graphicFrame>
        <p:nvGraphicFramePr>
          <p:cNvPr id="6" name="Table 5"/>
          <p:cNvGraphicFramePr>
            <a:graphicFrameLocks noGrp="1"/>
          </p:cNvGraphicFramePr>
          <p:nvPr/>
        </p:nvGraphicFramePr>
        <p:xfrm>
          <a:off x="395536" y="1310641"/>
          <a:ext cx="8352928" cy="5325709"/>
        </p:xfrm>
        <a:graphic>
          <a:graphicData uri="http://schemas.openxmlformats.org/drawingml/2006/table">
            <a:tbl>
              <a:tblPr firstRow="1" bandRow="1">
                <a:tableStyleId>{5C22544A-7EE6-4342-B048-85BDC9FD1C3A}</a:tableStyleId>
              </a:tblPr>
              <a:tblGrid>
                <a:gridCol w="2145706"/>
                <a:gridCol w="6207222"/>
              </a:tblGrid>
              <a:tr h="294616">
                <a:tc gridSpan="2">
                  <a:txBody>
                    <a:bodyPr/>
                    <a:lstStyle/>
                    <a:p>
                      <a:r>
                        <a:rPr lang="en-GB" sz="1400" dirty="0" smtClean="0"/>
                        <a:t>Short History of Provision of UK Flood Cover </a:t>
                      </a:r>
                      <a:endParaRPr lang="en-GB" sz="1400" dirty="0"/>
                    </a:p>
                  </a:txBody>
                  <a:tcPr/>
                </a:tc>
                <a:tc hMerge="1">
                  <a:txBody>
                    <a:bodyPr/>
                    <a:lstStyle/>
                    <a:p>
                      <a:endParaRPr lang="en-GB" dirty="0"/>
                    </a:p>
                  </a:txBody>
                  <a:tcPr/>
                </a:tc>
              </a:tr>
              <a:tr h="294616">
                <a:tc>
                  <a:txBody>
                    <a:bodyPr/>
                    <a:lstStyle/>
                    <a:p>
                      <a:r>
                        <a:rPr lang="en-GB" sz="1400" b="1" dirty="0" smtClean="0"/>
                        <a:t>Year</a:t>
                      </a:r>
                      <a:endParaRPr lang="en-GB" sz="1400" b="1" dirty="0"/>
                    </a:p>
                  </a:txBody>
                  <a:tcPr/>
                </a:tc>
                <a:tc>
                  <a:txBody>
                    <a:bodyPr/>
                    <a:lstStyle/>
                    <a:p>
                      <a:r>
                        <a:rPr lang="en-GB" sz="1400" b="1" dirty="0" smtClean="0"/>
                        <a:t>Status </a:t>
                      </a:r>
                      <a:endParaRPr lang="en-GB" sz="1400" b="1" dirty="0"/>
                    </a:p>
                  </a:txBody>
                  <a:tcPr/>
                </a:tc>
              </a:tr>
              <a:tr h="50084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b="1" dirty="0" smtClean="0"/>
                        <a:t>Early 20</a:t>
                      </a:r>
                      <a:r>
                        <a:rPr lang="en-GB" sz="1400" b="1" baseline="30000" dirty="0" smtClean="0"/>
                        <a:t>th</a:t>
                      </a:r>
                      <a:r>
                        <a:rPr lang="en-GB" sz="1400" b="1" dirty="0" smtClean="0"/>
                        <a:t> century</a:t>
                      </a:r>
                    </a:p>
                    <a:p>
                      <a:endParaRPr lang="en-GB"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smtClean="0"/>
                        <a:t>Flood</a:t>
                      </a:r>
                      <a:r>
                        <a:rPr lang="en-GB" sz="1400" baseline="0" dirty="0" smtClean="0"/>
                        <a:t> excluded from household cover but part of comp contents cover</a:t>
                      </a:r>
                      <a:endParaRPr lang="en-GB" sz="1400" dirty="0" smtClean="0"/>
                    </a:p>
                  </a:txBody>
                  <a:tcPr/>
                </a:tc>
              </a:tr>
              <a:tr h="91331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b="1" dirty="0" smtClean="0"/>
                        <a:t>1961</a:t>
                      </a:r>
                    </a:p>
                    <a:p>
                      <a:endParaRPr lang="en-GB" sz="1400" dirty="0"/>
                    </a:p>
                  </a:txBody>
                  <a:tcPr/>
                </a:tc>
                <a:tc>
                  <a:txBody>
                    <a:bodyPr/>
                    <a:lstStyle/>
                    <a:p>
                      <a:r>
                        <a:rPr lang="en-GB" sz="1400" dirty="0" smtClean="0"/>
                        <a:t>BIA/Govt/Lloyd’s  “Gentleman’s Agreement”</a:t>
                      </a:r>
                      <a:r>
                        <a:rPr lang="en-GB" sz="1400" baseline="0" dirty="0" smtClean="0"/>
                        <a:t> (GA) . Staving off idea of a National Disaster Fund, in return for Govt commitment to flood defences, insurers to make flood cover widely available – not guaranteed  - on tougher terms where high risk, but penetration levels remained low</a:t>
                      </a:r>
                      <a:endParaRPr lang="en-GB" sz="1400" dirty="0"/>
                    </a:p>
                  </a:txBody>
                  <a:tcPr/>
                </a:tc>
              </a:tr>
              <a:tr h="50084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b="1" dirty="0" smtClean="0"/>
                        <a:t>From</a:t>
                      </a:r>
                      <a:r>
                        <a:rPr lang="en-GB" sz="1400" b="1" baseline="0" dirty="0" smtClean="0"/>
                        <a:t> l</a:t>
                      </a:r>
                      <a:r>
                        <a:rPr lang="en-GB" sz="1400" b="1" dirty="0" smtClean="0"/>
                        <a:t>ate 1970s </a:t>
                      </a:r>
                    </a:p>
                    <a:p>
                      <a:endParaRPr lang="en-GB"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smtClean="0"/>
                        <a:t>Most households</a:t>
                      </a:r>
                      <a:r>
                        <a:rPr lang="en-GB" sz="1400" baseline="0" dirty="0" smtClean="0"/>
                        <a:t> </a:t>
                      </a:r>
                      <a:r>
                        <a:rPr lang="en-GB" sz="1400" dirty="0" smtClean="0"/>
                        <a:t>insured against flood. </a:t>
                      </a:r>
                    </a:p>
                    <a:p>
                      <a:endParaRPr lang="en-GB" sz="1400" dirty="0"/>
                    </a:p>
                  </a:txBody>
                  <a:tcPr/>
                </a:tc>
              </a:tr>
              <a:tr h="70707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b="1" dirty="0" smtClean="0"/>
                        <a:t>2000, </a:t>
                      </a:r>
                      <a:r>
                        <a:rPr lang="en-GB" sz="1400" b="1" baseline="0" dirty="0" smtClean="0"/>
                        <a:t>2002, 2005, 2008</a:t>
                      </a:r>
                    </a:p>
                    <a:p>
                      <a:endParaRPr lang="en-GB"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smtClean="0"/>
                        <a:t>Updating</a:t>
                      </a:r>
                      <a:r>
                        <a:rPr lang="en-GB" sz="1400" baseline="0" dirty="0" smtClean="0"/>
                        <a:t> of GA. GA becomes Statement of Principles (SOP) in 2005, revised in 2008. Due to expire in 2013.</a:t>
                      </a:r>
                      <a:endParaRPr lang="en-GB" sz="140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GB" sz="1400" dirty="0" smtClean="0"/>
                    </a:p>
                  </a:txBody>
                  <a:tcPr/>
                </a:tc>
              </a:tr>
              <a:tr h="200338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b="1" dirty="0" smtClean="0"/>
                        <a:t>2013-2016</a:t>
                      </a:r>
                      <a:r>
                        <a:rPr lang="en-GB" sz="1800" b="1" dirty="0" smtClean="0"/>
                        <a:t> </a:t>
                      </a:r>
                    </a:p>
                    <a:p>
                      <a:endParaRPr lang="en-GB" dirty="0"/>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GB" sz="1400" dirty="0" smtClean="0"/>
                        <a:t>Consultation</a:t>
                      </a:r>
                      <a:r>
                        <a:rPr lang="en-GB" sz="1400" baseline="0" dirty="0" smtClean="0"/>
                        <a:t> Paper for </a:t>
                      </a:r>
                      <a:r>
                        <a:rPr lang="en-GB" sz="1400" b="1" i="1" baseline="0" dirty="0" smtClean="0"/>
                        <a:t>Future </a:t>
                      </a:r>
                      <a:r>
                        <a:rPr lang="en-GB" sz="1400" b="1" i="1" dirty="0" smtClean="0"/>
                        <a:t> Availability and Affordability of Home Insurance in Areas of Flood</a:t>
                      </a:r>
                      <a:r>
                        <a:rPr lang="en-GB" sz="1400" b="1" i="1" baseline="0" dirty="0" smtClean="0"/>
                        <a:t> Risk </a:t>
                      </a:r>
                      <a:r>
                        <a:rPr lang="en-GB" sz="1400" b="0" i="0" baseline="0" dirty="0" smtClean="0"/>
                        <a:t>published in 2013. A</a:t>
                      </a:r>
                      <a:r>
                        <a:rPr lang="en-GB" sz="1400" dirty="0" smtClean="0"/>
                        <a:t>greement </a:t>
                      </a:r>
                      <a:r>
                        <a:rPr lang="en-GB" sz="1400" baseline="0" dirty="0" smtClean="0"/>
                        <a:t>to set up </a:t>
                      </a:r>
                      <a:r>
                        <a:rPr lang="en-GB" sz="1400" b="1" baseline="0" dirty="0" smtClean="0">
                          <a:solidFill>
                            <a:srgbClr val="FF0000"/>
                          </a:solidFill>
                        </a:rPr>
                        <a:t>Flood Re </a:t>
                      </a:r>
                      <a:r>
                        <a:rPr lang="en-GB" sz="1400" baseline="0" dirty="0" smtClean="0"/>
                        <a:t>as Govt-backed reinsurance provider for flood insurance. Observance of SOP extended until Flood Re fully operational.  </a:t>
                      </a:r>
                    </a:p>
                    <a:p>
                      <a:pPr marL="0" marR="0" indent="0" algn="just" defTabSz="914400" rtl="0" eaLnBrk="1" fontAlgn="auto" latinLnBrk="0" hangingPunct="1">
                        <a:lnSpc>
                          <a:spcPct val="100000"/>
                        </a:lnSpc>
                        <a:spcBef>
                          <a:spcPts val="0"/>
                        </a:spcBef>
                        <a:spcAft>
                          <a:spcPts val="0"/>
                        </a:spcAft>
                        <a:buClrTx/>
                        <a:buSzTx/>
                        <a:buFontTx/>
                        <a:buNone/>
                        <a:tabLst/>
                        <a:defRPr/>
                      </a:pPr>
                      <a:r>
                        <a:rPr lang="en-GB" sz="1400" b="1" baseline="0" dirty="0" smtClean="0"/>
                        <a:t>1 Jan 2015</a:t>
                      </a:r>
                      <a:r>
                        <a:rPr lang="en-GB" sz="1400" baseline="0" dirty="0" smtClean="0"/>
                        <a:t>:  clauses of Water Act 2014 establishing Flood Re came into effect. Scheme now approved by European Commission.  </a:t>
                      </a:r>
                    </a:p>
                    <a:p>
                      <a:pPr marL="0" marR="0" indent="0" algn="just" defTabSz="914400" rtl="0" eaLnBrk="1" fontAlgn="auto" latinLnBrk="0" hangingPunct="1">
                        <a:lnSpc>
                          <a:spcPct val="100000"/>
                        </a:lnSpc>
                        <a:spcBef>
                          <a:spcPts val="0"/>
                        </a:spcBef>
                        <a:spcAft>
                          <a:spcPts val="0"/>
                        </a:spcAft>
                        <a:buClrTx/>
                        <a:buSzTx/>
                        <a:buFontTx/>
                        <a:buNone/>
                        <a:tabLst/>
                        <a:defRPr/>
                      </a:pPr>
                      <a:r>
                        <a:rPr lang="en-GB" sz="1400" b="1" baseline="0" dirty="0" smtClean="0"/>
                        <a:t>24 March 2015</a:t>
                      </a:r>
                      <a:r>
                        <a:rPr lang="en-GB" sz="1400" baseline="0" dirty="0" smtClean="0"/>
                        <a:t>:  draft Regulations were laid before Parliament with view now to operation from </a:t>
                      </a:r>
                      <a:r>
                        <a:rPr lang="en-GB" sz="1400" b="1" baseline="0" dirty="0" smtClean="0"/>
                        <a:t>1 April 2016 </a:t>
                      </a:r>
                      <a:r>
                        <a:rPr lang="en-GB" sz="1400" baseline="0" dirty="0" smtClean="0"/>
                        <a:t>instead of July 2015 as previously planned.</a:t>
                      </a:r>
                      <a:endParaRPr lang="en-GB" sz="1400" dirty="0" smtClean="0">
                        <a:solidFill>
                          <a:srgbClr val="FF0000"/>
                        </a:solidFill>
                      </a:endParaRPr>
                    </a:p>
                  </a:txBody>
                  <a:tcPr/>
                </a:tc>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GB" sz="1600" b="1" dirty="0" smtClean="0">
                <a:solidFill>
                  <a:srgbClr val="00B050"/>
                </a:solidFill>
              </a:rPr>
              <a:t/>
            </a:r>
            <a:br>
              <a:rPr lang="en-GB" sz="1600" b="1" dirty="0" smtClean="0">
                <a:solidFill>
                  <a:srgbClr val="00B050"/>
                </a:solidFill>
              </a:rPr>
            </a:br>
            <a:r>
              <a:rPr lang="en-GB" sz="1600" b="1" dirty="0" smtClean="0">
                <a:solidFill>
                  <a:srgbClr val="00B050"/>
                </a:solidFill>
              </a:rPr>
              <a:t/>
            </a:r>
            <a:br>
              <a:rPr lang="en-GB" sz="1600" b="1" dirty="0" smtClean="0">
                <a:solidFill>
                  <a:srgbClr val="00B050"/>
                </a:solidFill>
              </a:rPr>
            </a:br>
            <a:r>
              <a:rPr lang="en-GB" sz="1800" b="1" dirty="0" smtClean="0">
                <a:solidFill>
                  <a:srgbClr val="00B050"/>
                </a:solidFill>
              </a:rPr>
              <a:t>Flood - What gives when neither tide nor time will wait?</a:t>
            </a:r>
            <a:br>
              <a:rPr lang="en-GB" sz="1800" b="1" dirty="0" smtClean="0">
                <a:solidFill>
                  <a:srgbClr val="00B050"/>
                </a:solidFill>
              </a:rPr>
            </a:br>
            <a:r>
              <a:rPr lang="en-GB" sz="1800" b="1" dirty="0" smtClean="0"/>
              <a:t> Flood Re – the UK response </a:t>
            </a:r>
            <a:r>
              <a:rPr lang="en-GB" sz="1600" b="1" dirty="0" smtClean="0">
                <a:solidFill>
                  <a:srgbClr val="00B050"/>
                </a:solidFill>
              </a:rPr>
              <a:t/>
            </a:r>
            <a:br>
              <a:rPr lang="en-GB" sz="1600" b="1" dirty="0" smtClean="0">
                <a:solidFill>
                  <a:srgbClr val="00B050"/>
                </a:solidFill>
              </a:rPr>
            </a:br>
            <a:r>
              <a:rPr lang="en-GB" sz="1600" b="1" dirty="0" smtClean="0">
                <a:solidFill>
                  <a:srgbClr val="00B050"/>
                </a:solidFill>
              </a:rPr>
              <a:t> </a:t>
            </a:r>
            <a:r>
              <a:rPr lang="en-GB" sz="1600" dirty="0" smtClean="0">
                <a:solidFill>
                  <a:srgbClr val="00B050"/>
                </a:solidFill>
              </a:rPr>
              <a:t/>
            </a:r>
            <a:br>
              <a:rPr lang="en-GB" sz="1600" dirty="0" smtClean="0">
                <a:solidFill>
                  <a:srgbClr val="00B050"/>
                </a:solidFill>
              </a:rPr>
            </a:br>
            <a:endParaRPr lang="en-GB" sz="1600" dirty="0"/>
          </a:p>
        </p:txBody>
      </p:sp>
      <p:graphicFrame>
        <p:nvGraphicFramePr>
          <p:cNvPr id="6" name="Content Placeholder 5"/>
          <p:cNvGraphicFramePr>
            <a:graphicFrameLocks noGrp="1"/>
          </p:cNvGraphicFramePr>
          <p:nvPr>
            <p:ph idx="1"/>
          </p:nvPr>
        </p:nvGraphicFramePr>
        <p:xfrm>
          <a:off x="395536" y="1988840"/>
          <a:ext cx="8229600" cy="4043243"/>
        </p:xfrm>
        <a:graphic>
          <a:graphicData uri="http://schemas.openxmlformats.org/drawingml/2006/table">
            <a:tbl>
              <a:tblPr firstRow="1" bandRow="1">
                <a:tableStyleId>{5C22544A-7EE6-4342-B048-85BDC9FD1C3A}</a:tableStyleId>
              </a:tblPr>
              <a:tblGrid>
                <a:gridCol w="2026568"/>
                <a:gridCol w="1584176"/>
                <a:gridCol w="4618856"/>
              </a:tblGrid>
              <a:tr h="718862">
                <a:tc gridSpan="3">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dirty="0" smtClean="0">
                          <a:solidFill>
                            <a:schemeClr val="bg1"/>
                          </a:solidFill>
                        </a:rPr>
                        <a:t>Recent UK Floods History</a:t>
                      </a:r>
                    </a:p>
                    <a:p>
                      <a:endParaRPr lang="en-GB" dirty="0"/>
                    </a:p>
                  </a:txBody>
                  <a:tcPr/>
                </a:tc>
                <a:tc hMerge="1">
                  <a:txBody>
                    <a:bodyPr/>
                    <a:lstStyle/>
                    <a:p>
                      <a:endParaRPr lang="en-GB" dirty="0"/>
                    </a:p>
                  </a:txBody>
                  <a:tcPr/>
                </a:tc>
                <a:tc hMerge="1">
                  <a:txBody>
                    <a:bodyPr/>
                    <a:lstStyle/>
                    <a:p>
                      <a:endParaRPr lang="en-GB" dirty="0"/>
                    </a:p>
                  </a:txBody>
                  <a:tcPr/>
                </a:tc>
              </a:tr>
              <a:tr h="376607">
                <a:tc>
                  <a:txBody>
                    <a:bodyPr/>
                    <a:lstStyle/>
                    <a:p>
                      <a:r>
                        <a:rPr lang="en-GB" sz="1200" b="1" dirty="0" smtClean="0"/>
                        <a:t>Year</a:t>
                      </a:r>
                      <a:endParaRPr lang="en-GB" sz="1200" b="1" dirty="0"/>
                    </a:p>
                  </a:txBody>
                  <a:tcPr/>
                </a:tc>
                <a:tc>
                  <a:txBody>
                    <a:bodyPr/>
                    <a:lstStyle/>
                    <a:p>
                      <a:r>
                        <a:rPr lang="en-GB" sz="1200" b="1" dirty="0" smtClean="0"/>
                        <a:t>Claims</a:t>
                      </a:r>
                      <a:r>
                        <a:rPr lang="en-GB" sz="1200" b="1" baseline="0" dirty="0" smtClean="0"/>
                        <a:t> cost (approx) </a:t>
                      </a:r>
                      <a:endParaRPr lang="en-GB" sz="1200" b="1" dirty="0"/>
                    </a:p>
                  </a:txBody>
                  <a:tcPr/>
                </a:tc>
                <a:tc>
                  <a:txBody>
                    <a:bodyPr/>
                    <a:lstStyle/>
                    <a:p>
                      <a:r>
                        <a:rPr lang="en-GB" sz="1200" b="1" dirty="0" smtClean="0"/>
                        <a:t>No./breakdown of claims and other comments </a:t>
                      </a:r>
                      <a:endParaRPr lang="en-GB" sz="1200" b="1" dirty="0"/>
                    </a:p>
                  </a:txBody>
                  <a:tcPr/>
                </a:tc>
              </a:tr>
              <a:tr h="616167">
                <a:tc>
                  <a:txBody>
                    <a:bodyPr/>
                    <a:lstStyle/>
                    <a:p>
                      <a:r>
                        <a:rPr lang="en-GB" sz="1200" b="1" dirty="0" smtClean="0"/>
                        <a:t>2007 </a:t>
                      </a:r>
                      <a:endParaRPr lang="en-GB" sz="1200" b="1"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dirty="0" smtClean="0">
                          <a:solidFill>
                            <a:srgbClr val="FF0000"/>
                          </a:solidFill>
                        </a:rPr>
                        <a:t>£3bn</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dirty="0" smtClean="0"/>
                        <a:t>Widespread. c.185,000 claims (commercial c.35k/motor c.20k/domestic c.130k )</a:t>
                      </a:r>
                    </a:p>
                    <a:p>
                      <a:pPr marL="0" marR="0" indent="0" algn="l" defTabSz="914400" rtl="0" eaLnBrk="1" fontAlgn="auto" latinLnBrk="0" hangingPunct="1">
                        <a:lnSpc>
                          <a:spcPct val="100000"/>
                        </a:lnSpc>
                        <a:spcBef>
                          <a:spcPts val="0"/>
                        </a:spcBef>
                        <a:spcAft>
                          <a:spcPts val="0"/>
                        </a:spcAft>
                        <a:buClrTx/>
                        <a:buSzTx/>
                        <a:buFontTx/>
                        <a:buNone/>
                        <a:tabLst/>
                        <a:defRPr/>
                      </a:pPr>
                      <a:r>
                        <a:rPr lang="en-GB" sz="1200" dirty="0" smtClean="0"/>
                        <a:t> c.50k domestic claims were “major” (c.17k households re-housed in alternative accommodation)</a:t>
                      </a:r>
                    </a:p>
                  </a:txBody>
                  <a:tcPr/>
                </a:tc>
              </a:tr>
              <a:tr h="376607">
                <a:tc>
                  <a:txBody>
                    <a:bodyPr/>
                    <a:lstStyle/>
                    <a:p>
                      <a:r>
                        <a:rPr lang="en-GB" sz="1200" b="1" dirty="0" smtClean="0"/>
                        <a:t>2009</a:t>
                      </a:r>
                      <a:endParaRPr lang="en-GB" sz="1200" b="1" dirty="0"/>
                    </a:p>
                  </a:txBody>
                  <a:tcPr/>
                </a:tc>
                <a:tc>
                  <a:txBody>
                    <a:bodyPr/>
                    <a:lstStyle/>
                    <a:p>
                      <a:r>
                        <a:rPr lang="en-GB" sz="1200" dirty="0" smtClean="0">
                          <a:solidFill>
                            <a:srgbClr val="FF0000"/>
                          </a:solidFill>
                        </a:rPr>
                        <a:t>£200m</a:t>
                      </a:r>
                      <a:endParaRPr lang="en-GB" sz="1200" dirty="0">
                        <a:solidFill>
                          <a:srgbClr val="FF0000"/>
                        </a:solidFill>
                      </a:endParaRPr>
                    </a:p>
                  </a:txBody>
                  <a:tcPr/>
                </a:tc>
                <a:tc>
                  <a:txBody>
                    <a:bodyPr/>
                    <a:lstStyle/>
                    <a:p>
                      <a:r>
                        <a:rPr lang="en-GB" sz="1200" dirty="0" smtClean="0"/>
                        <a:t>Cumbria/</a:t>
                      </a:r>
                      <a:r>
                        <a:rPr lang="en-GB" sz="1200" dirty="0" err="1" smtClean="0"/>
                        <a:t>Cockermouth</a:t>
                      </a:r>
                      <a:endParaRPr lang="en-GB" sz="1200" dirty="0"/>
                    </a:p>
                  </a:txBody>
                  <a:tcPr/>
                </a:tc>
              </a:tr>
              <a:tr h="376607">
                <a:tc>
                  <a:txBody>
                    <a:bodyPr/>
                    <a:lstStyle/>
                    <a:p>
                      <a:r>
                        <a:rPr lang="en-GB" sz="1200" b="1" dirty="0" smtClean="0"/>
                        <a:t>2012</a:t>
                      </a:r>
                      <a:endParaRPr lang="en-GB" sz="1200" b="1" dirty="0"/>
                    </a:p>
                  </a:txBody>
                  <a:tcPr/>
                </a:tc>
                <a:tc>
                  <a:txBody>
                    <a:bodyPr/>
                    <a:lstStyle/>
                    <a:p>
                      <a:r>
                        <a:rPr lang="en-GB" sz="1200" dirty="0" smtClean="0">
                          <a:solidFill>
                            <a:srgbClr val="FF0000"/>
                          </a:solidFill>
                        </a:rPr>
                        <a:t>£594m</a:t>
                      </a:r>
                      <a:endParaRPr lang="en-GB" sz="1200" dirty="0">
                        <a:solidFill>
                          <a:srgbClr val="FF0000"/>
                        </a:solidFill>
                      </a:endParaRPr>
                    </a:p>
                  </a:txBody>
                  <a:tcPr/>
                </a:tc>
                <a:tc>
                  <a:txBody>
                    <a:bodyPr/>
                    <a:lstStyle/>
                    <a:p>
                      <a:r>
                        <a:rPr lang="en-GB" sz="1200" dirty="0" smtClean="0"/>
                        <a:t>Various</a:t>
                      </a:r>
                      <a:r>
                        <a:rPr lang="en-GB" sz="1200" baseline="0" dirty="0" smtClean="0"/>
                        <a:t> regions </a:t>
                      </a:r>
                      <a:endParaRPr lang="en-GB" sz="1200" dirty="0"/>
                    </a:p>
                  </a:txBody>
                  <a:tcPr/>
                </a:tc>
              </a:tr>
              <a:tr h="1129640">
                <a:tc>
                  <a:txBody>
                    <a:bodyPr/>
                    <a:lstStyle/>
                    <a:p>
                      <a:r>
                        <a:rPr lang="en-GB" sz="1200" b="1" dirty="0" smtClean="0"/>
                        <a:t>2013/4</a:t>
                      </a:r>
                      <a:endParaRPr lang="en-GB" sz="1200" b="1" dirty="0"/>
                    </a:p>
                  </a:txBody>
                  <a:tcPr/>
                </a:tc>
                <a:tc>
                  <a:txBody>
                    <a:bodyPr/>
                    <a:lstStyle/>
                    <a:p>
                      <a:r>
                        <a:rPr lang="en-GB" sz="1200" dirty="0" smtClean="0">
                          <a:solidFill>
                            <a:srgbClr val="FF0000"/>
                          </a:solidFill>
                        </a:rPr>
                        <a:t>£446m</a:t>
                      </a:r>
                      <a:endParaRPr lang="en-GB" sz="1200" dirty="0">
                        <a:solidFill>
                          <a:srgbClr val="FF0000"/>
                        </a:solidFill>
                      </a:endParaRPr>
                    </a:p>
                  </a:txBody>
                  <a:tcPr/>
                </a:tc>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GB" sz="1200" dirty="0" smtClean="0"/>
                        <a:t>c.17,500  claims – highly politicised – major challenges:</a:t>
                      </a:r>
                      <a:r>
                        <a:rPr lang="en-GB" sz="1200" baseline="0" dirty="0" smtClean="0"/>
                        <a:t> widespread standing water/power failures/Christmas holiday period  - many parts Southern and SW England. (</a:t>
                      </a:r>
                      <a:r>
                        <a:rPr lang="en-GB" sz="1200" i="1" dirty="0" smtClean="0"/>
                        <a:t>From 1.4.2014 -  £5k Renew &amp; Repair Grant available from local authorities to all homeowners/businesses</a:t>
                      </a:r>
                      <a:r>
                        <a:rPr lang="en-GB" sz="1200" i="1" baseline="0" dirty="0" smtClean="0"/>
                        <a:t> flooded since 1.12.2013</a:t>
                      </a:r>
                      <a:r>
                        <a:rPr lang="en-GB" sz="1200" i="0" baseline="0" dirty="0" smtClean="0"/>
                        <a:t>.)</a:t>
                      </a:r>
                      <a:endParaRPr lang="en-GB" sz="1200" i="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GB" sz="1200" dirty="0" smtClean="0"/>
                        <a:t>(</a:t>
                      </a:r>
                      <a:r>
                        <a:rPr lang="en-GB" sz="1200" i="1" dirty="0" smtClean="0"/>
                        <a:t>courtesy of the Association of British</a:t>
                      </a:r>
                      <a:r>
                        <a:rPr lang="en-GB" sz="1200" i="1" baseline="0" dirty="0" smtClean="0"/>
                        <a:t> Insurers) </a:t>
                      </a:r>
                      <a:endParaRPr lang="en-GB" sz="1200" i="1" dirty="0" smtClean="0"/>
                    </a:p>
                  </a:txBody>
                  <a:tcPr/>
                </a:tc>
              </a:tr>
            </a:tbl>
          </a:graphicData>
        </a:graphic>
      </p:graphicFrame>
      <p:pic>
        <p:nvPicPr>
          <p:cNvPr id="4" name="Picture 3" descr="AidaLogo.jpg"/>
          <p:cNvPicPr>
            <a:picLocks noChangeAspect="1"/>
          </p:cNvPicPr>
          <p:nvPr/>
        </p:nvPicPr>
        <p:blipFill>
          <a:blip r:embed="rId2" cstate="print"/>
          <a:stretch>
            <a:fillRect/>
          </a:stretch>
        </p:blipFill>
        <p:spPr>
          <a:xfrm>
            <a:off x="539552" y="548680"/>
            <a:ext cx="1008112" cy="576064"/>
          </a:xfrm>
          <a:prstGeom prst="rect">
            <a:avLst/>
          </a:prstGeom>
        </p:spPr>
      </p:pic>
      <p:sp>
        <p:nvSpPr>
          <p:cNvPr id="8" name="TextBox 7"/>
          <p:cNvSpPr txBox="1"/>
          <p:nvPr/>
        </p:nvSpPr>
        <p:spPr>
          <a:xfrm>
            <a:off x="7092280" y="620688"/>
            <a:ext cx="1656184" cy="461665"/>
          </a:xfrm>
          <a:prstGeom prst="rect">
            <a:avLst/>
          </a:prstGeom>
          <a:noFill/>
        </p:spPr>
        <p:txBody>
          <a:bodyPr wrap="square" rtlCol="0">
            <a:spAutoFit/>
          </a:bodyPr>
          <a:lstStyle/>
          <a:p>
            <a:pPr algn="just"/>
            <a:r>
              <a:rPr lang="en-GB" sz="1200" b="1" i="1" dirty="0" smtClean="0">
                <a:solidFill>
                  <a:schemeClr val="tx2"/>
                </a:solidFill>
              </a:rPr>
              <a:t>   10</a:t>
            </a:r>
            <a:r>
              <a:rPr lang="en-GB" sz="1200" b="1" i="1" baseline="30000" dirty="0" smtClean="0">
                <a:solidFill>
                  <a:schemeClr val="tx2"/>
                </a:solidFill>
              </a:rPr>
              <a:t>th</a:t>
            </a:r>
            <a:r>
              <a:rPr lang="en-GB" sz="1200" b="1" i="1" dirty="0" smtClean="0">
                <a:solidFill>
                  <a:schemeClr val="tx2"/>
                </a:solidFill>
              </a:rPr>
              <a:t> CCWP Meeting</a:t>
            </a:r>
          </a:p>
          <a:p>
            <a:pPr algn="just"/>
            <a:r>
              <a:rPr lang="en-GB" sz="1200" b="1" i="1" dirty="0" smtClean="0">
                <a:solidFill>
                  <a:schemeClr val="tx2"/>
                </a:solidFill>
              </a:rPr>
              <a:t>Copenhagen – 11.6.15 </a:t>
            </a:r>
            <a:endParaRPr lang="en-GB" sz="1200" b="1" i="1" dirty="0">
              <a:solidFill>
                <a:schemeClr val="tx2"/>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GB" sz="1600" b="1" dirty="0" smtClean="0">
                <a:solidFill>
                  <a:srgbClr val="00B050"/>
                </a:solidFill>
              </a:rPr>
              <a:t/>
            </a:r>
            <a:br>
              <a:rPr lang="en-GB" sz="1600" b="1" dirty="0" smtClean="0">
                <a:solidFill>
                  <a:srgbClr val="00B050"/>
                </a:solidFill>
              </a:rPr>
            </a:br>
            <a:r>
              <a:rPr lang="en-GB" sz="1600" b="1" dirty="0" smtClean="0">
                <a:solidFill>
                  <a:srgbClr val="00B050"/>
                </a:solidFill>
              </a:rPr>
              <a:t>Flood - What gives when neither tide nor time will wait?</a:t>
            </a:r>
            <a:br>
              <a:rPr lang="en-GB" sz="1600" b="1" dirty="0" smtClean="0">
                <a:solidFill>
                  <a:srgbClr val="00B050"/>
                </a:solidFill>
              </a:rPr>
            </a:br>
            <a:r>
              <a:rPr lang="en-GB" sz="1600" b="1" dirty="0" smtClean="0"/>
              <a:t> Flood Re – the UK response</a:t>
            </a:r>
            <a:r>
              <a:rPr lang="en-GB" sz="1600" b="1" dirty="0" smtClean="0">
                <a:solidFill>
                  <a:srgbClr val="00B050"/>
                </a:solidFill>
              </a:rPr>
              <a:t> </a:t>
            </a:r>
            <a:r>
              <a:rPr lang="en-GB" sz="1600" dirty="0" smtClean="0">
                <a:solidFill>
                  <a:srgbClr val="00B050"/>
                </a:solidFill>
              </a:rPr>
              <a:t/>
            </a:r>
            <a:br>
              <a:rPr lang="en-GB" sz="1600" dirty="0" smtClean="0">
                <a:solidFill>
                  <a:srgbClr val="00B050"/>
                </a:solidFill>
              </a:rPr>
            </a:br>
            <a:endParaRPr lang="en-GB" sz="1600" dirty="0"/>
          </a:p>
        </p:txBody>
      </p:sp>
      <p:sp>
        <p:nvSpPr>
          <p:cNvPr id="3" name="Content Placeholder 2"/>
          <p:cNvSpPr>
            <a:spLocks noGrp="1"/>
          </p:cNvSpPr>
          <p:nvPr>
            <p:ph idx="1"/>
          </p:nvPr>
        </p:nvSpPr>
        <p:spPr/>
        <p:txBody>
          <a:bodyPr>
            <a:normAutofit lnSpcReduction="10000"/>
          </a:bodyPr>
          <a:lstStyle/>
          <a:p>
            <a:pPr>
              <a:buNone/>
            </a:pPr>
            <a:endParaRPr lang="en-GB" sz="1500" dirty="0" smtClean="0">
              <a:solidFill>
                <a:srgbClr val="FFC000"/>
              </a:solidFill>
            </a:endParaRPr>
          </a:p>
          <a:p>
            <a:pPr>
              <a:buNone/>
            </a:pPr>
            <a:r>
              <a:rPr lang="en-GB" sz="1500" dirty="0" smtClean="0">
                <a:solidFill>
                  <a:srgbClr val="FF0000"/>
                </a:solidFill>
              </a:rPr>
              <a:t>Policy Objective</a:t>
            </a:r>
            <a:r>
              <a:rPr lang="en-GB" sz="1400" b="1" dirty="0" smtClean="0">
                <a:solidFill>
                  <a:srgbClr val="FF0000"/>
                </a:solidFill>
              </a:rPr>
              <a:t>: </a:t>
            </a:r>
          </a:p>
          <a:p>
            <a:pPr lvl="1">
              <a:buNone/>
            </a:pPr>
            <a:endParaRPr lang="en-GB" sz="700" dirty="0" smtClean="0"/>
          </a:p>
          <a:p>
            <a:pPr lvl="1">
              <a:buNone/>
            </a:pPr>
            <a:endParaRPr lang="en-GB" sz="700" dirty="0"/>
          </a:p>
          <a:p>
            <a:pPr lvl="1">
              <a:buNone/>
            </a:pPr>
            <a:r>
              <a:rPr lang="en-GB" sz="1200" dirty="0" smtClean="0"/>
              <a:t>“… </a:t>
            </a:r>
            <a:r>
              <a:rPr lang="en-GB" sz="1200" i="1" dirty="0" smtClean="0"/>
              <a:t>to ensure that domestic property insurance continues to be widely available and affordable in areas of flood risk* without placing unsustainable costs on wider policyholders or the taxpayer…” </a:t>
            </a:r>
          </a:p>
          <a:p>
            <a:pPr lvl="1">
              <a:buNone/>
            </a:pPr>
            <a:r>
              <a:rPr lang="en-GB" sz="1200" dirty="0" smtClean="0"/>
              <a:t>“… </a:t>
            </a:r>
            <a:r>
              <a:rPr lang="en-GB" sz="1200" i="1" dirty="0" smtClean="0"/>
              <a:t>over time [probably the next 20-25 years] there should be a gradual transition towards more risk-reflective prices”</a:t>
            </a:r>
          </a:p>
          <a:p>
            <a:pPr lvl="1">
              <a:buNone/>
            </a:pPr>
            <a:r>
              <a:rPr lang="en-GB" sz="1400" i="1" dirty="0" smtClean="0"/>
              <a:t>       * </a:t>
            </a:r>
            <a:r>
              <a:rPr lang="en-GB" sz="1200" i="1" dirty="0" smtClean="0"/>
              <a:t>Estimated that between 300k-500k UK households might otherwise fail to obtain affordable cover</a:t>
            </a:r>
          </a:p>
          <a:p>
            <a:pPr lvl="1">
              <a:buNone/>
            </a:pPr>
            <a:endParaRPr lang="en-GB" sz="1200" i="1" dirty="0" smtClean="0"/>
          </a:p>
          <a:p>
            <a:pPr>
              <a:buNone/>
            </a:pPr>
            <a:r>
              <a:rPr lang="en-GB" sz="1500" dirty="0" smtClean="0">
                <a:solidFill>
                  <a:srgbClr val="FF0000"/>
                </a:solidFill>
              </a:rPr>
              <a:t>Principal Features of Flood Re “solution”: </a:t>
            </a:r>
          </a:p>
          <a:p>
            <a:pPr>
              <a:buNone/>
            </a:pPr>
            <a:endParaRPr lang="en-GB" sz="1500" dirty="0" smtClean="0">
              <a:solidFill>
                <a:srgbClr val="FF0000"/>
              </a:solidFill>
            </a:endParaRPr>
          </a:p>
          <a:p>
            <a:pPr lvl="1"/>
            <a:r>
              <a:rPr lang="en-GB" sz="1200" i="1" dirty="0" smtClean="0">
                <a:solidFill>
                  <a:srgbClr val="FF0000"/>
                </a:solidFill>
              </a:rPr>
              <a:t>Not-for-profit R/I vehicle  </a:t>
            </a:r>
            <a:r>
              <a:rPr lang="en-GB" sz="1200" i="1" dirty="0" smtClean="0"/>
              <a:t>- a transitional measure for phasing out within 20-25 years</a:t>
            </a:r>
          </a:p>
          <a:p>
            <a:pPr lvl="1"/>
            <a:r>
              <a:rPr lang="en-GB" sz="1200" i="1" dirty="0" smtClean="0">
                <a:solidFill>
                  <a:srgbClr val="FF0000"/>
                </a:solidFill>
              </a:rPr>
              <a:t>Industry-owned and operated </a:t>
            </a:r>
            <a:r>
              <a:rPr lang="en-GB" sz="1200" i="1" dirty="0" smtClean="0"/>
              <a:t>with public function – with insurance industry funding c£10m set-up costs</a:t>
            </a:r>
          </a:p>
          <a:p>
            <a:pPr lvl="1"/>
            <a:r>
              <a:rPr lang="en-GB" sz="1200" i="1" dirty="0" smtClean="0">
                <a:solidFill>
                  <a:srgbClr val="FF0000"/>
                </a:solidFill>
              </a:rPr>
              <a:t>Claims</a:t>
            </a:r>
            <a:r>
              <a:rPr lang="en-GB" sz="1200" i="1" dirty="0" smtClean="0"/>
              <a:t> funded by  premiums from qualifying high-risk properties and industry-wide levy  (a “tax”) on  all  properties UK domestic property insurers  - fixed for 5 years  (£180m – c£10.50 on average per policy)  </a:t>
            </a:r>
          </a:p>
          <a:p>
            <a:pPr lvl="1"/>
            <a:r>
              <a:rPr lang="en-GB" sz="1200" i="1" dirty="0" smtClean="0">
                <a:solidFill>
                  <a:srgbClr val="FF0000"/>
                </a:solidFill>
              </a:rPr>
              <a:t>Eligible Properties</a:t>
            </a:r>
            <a:r>
              <a:rPr lang="en-GB" sz="1200" i="1" dirty="0" smtClean="0"/>
              <a:t>:  </a:t>
            </a:r>
            <a:r>
              <a:rPr lang="en-GB" sz="1200" i="1" u="sng" dirty="0" smtClean="0"/>
              <a:t>All</a:t>
            </a:r>
            <a:r>
              <a:rPr lang="en-GB" sz="1200" i="1" dirty="0" smtClean="0"/>
              <a:t> residential properties  (those in highest value council tax bands were belatedly added), insured in name of individuals, occupied by owner or immediate family. </a:t>
            </a:r>
          </a:p>
          <a:p>
            <a:pPr lvl="1"/>
            <a:r>
              <a:rPr lang="en-GB" sz="1200" i="1" dirty="0" smtClean="0">
                <a:solidFill>
                  <a:srgbClr val="FF0000"/>
                </a:solidFill>
              </a:rPr>
              <a:t>Ineligible: </a:t>
            </a:r>
            <a:r>
              <a:rPr lang="en-GB" sz="1200" i="1" dirty="0" smtClean="0"/>
              <a:t>Homes built after 1 Jan 2009, commercial/commercial leasehold properties, small businesses, residential landlords. </a:t>
            </a:r>
          </a:p>
          <a:p>
            <a:pPr lvl="1"/>
            <a:r>
              <a:rPr lang="en-GB" sz="1200" i="1" dirty="0" smtClean="0">
                <a:solidFill>
                  <a:srgbClr val="FF0000"/>
                </a:solidFill>
              </a:rPr>
              <a:t>R/I premiums </a:t>
            </a:r>
            <a:r>
              <a:rPr lang="en-GB" sz="1200" i="1" dirty="0" smtClean="0"/>
              <a:t>:  Sliding scale based on tax-banded values  (for buildings/contents/combined) – Flood Re will not set home insurance premiums which is entirely left to carriers</a:t>
            </a:r>
          </a:p>
          <a:p>
            <a:endParaRPr lang="en-GB" dirty="0"/>
          </a:p>
        </p:txBody>
      </p:sp>
      <p:pic>
        <p:nvPicPr>
          <p:cNvPr id="4" name="Picture 3" descr="AidaLogo.jpg"/>
          <p:cNvPicPr>
            <a:picLocks noChangeAspect="1"/>
          </p:cNvPicPr>
          <p:nvPr/>
        </p:nvPicPr>
        <p:blipFill>
          <a:blip r:embed="rId2" cstate="print"/>
          <a:stretch>
            <a:fillRect/>
          </a:stretch>
        </p:blipFill>
        <p:spPr>
          <a:xfrm>
            <a:off x="539552" y="548680"/>
            <a:ext cx="1008112" cy="576064"/>
          </a:xfrm>
          <a:prstGeom prst="rect">
            <a:avLst/>
          </a:prstGeom>
        </p:spPr>
      </p:pic>
      <p:sp>
        <p:nvSpPr>
          <p:cNvPr id="8" name="TextBox 7"/>
          <p:cNvSpPr txBox="1"/>
          <p:nvPr/>
        </p:nvSpPr>
        <p:spPr>
          <a:xfrm>
            <a:off x="7092280" y="620688"/>
            <a:ext cx="1656184" cy="461665"/>
          </a:xfrm>
          <a:prstGeom prst="rect">
            <a:avLst/>
          </a:prstGeom>
          <a:noFill/>
        </p:spPr>
        <p:txBody>
          <a:bodyPr wrap="square" rtlCol="0">
            <a:spAutoFit/>
          </a:bodyPr>
          <a:lstStyle/>
          <a:p>
            <a:pPr algn="just"/>
            <a:r>
              <a:rPr lang="en-GB" sz="1200" b="1" i="1" dirty="0" smtClean="0">
                <a:solidFill>
                  <a:schemeClr val="tx2"/>
                </a:solidFill>
              </a:rPr>
              <a:t>   10</a:t>
            </a:r>
            <a:r>
              <a:rPr lang="en-GB" sz="1200" b="1" i="1" baseline="30000" dirty="0" smtClean="0">
                <a:solidFill>
                  <a:schemeClr val="tx2"/>
                </a:solidFill>
              </a:rPr>
              <a:t>th</a:t>
            </a:r>
            <a:r>
              <a:rPr lang="en-GB" sz="1200" b="1" i="1" dirty="0" smtClean="0">
                <a:solidFill>
                  <a:schemeClr val="tx2"/>
                </a:solidFill>
              </a:rPr>
              <a:t> CCWP Meeting</a:t>
            </a:r>
          </a:p>
          <a:p>
            <a:pPr algn="just"/>
            <a:r>
              <a:rPr lang="en-GB" sz="1200" b="1" i="1" dirty="0" smtClean="0">
                <a:solidFill>
                  <a:schemeClr val="tx2"/>
                </a:solidFill>
              </a:rPr>
              <a:t>Copenhagen – 11.6.15 </a:t>
            </a:r>
            <a:endParaRPr lang="en-GB" sz="1200" b="1" i="1" dirty="0">
              <a:solidFill>
                <a:schemeClr val="tx2"/>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2215</TotalTime>
  <Words>2199</Words>
  <Application>Microsoft Office PowerPoint</Application>
  <PresentationFormat>On-screen Show (4:3)</PresentationFormat>
  <Paragraphs>331</Paragraphs>
  <Slides>13</Slides>
  <Notes>4</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      Association Internationale de Droit des Assurances International Insurance Law Association  Associazione Internazionale di Diritto delle Assicurazioni Internationale Vereinigung Versicherungsrecht Asociacion Internacional de Derecho de Seguros </vt:lpstr>
      <vt:lpstr> Flood - What gives when neither tide nor time will wait?  Flooding and the insurance challenges </vt:lpstr>
      <vt:lpstr> Flood - What gives when neither tide nor time will wait?  Flooding and the insurance challenges </vt:lpstr>
      <vt:lpstr> Flood - What gives when neither tide nor time will wait?  Flooding and the insurance challenges </vt:lpstr>
      <vt:lpstr>Flood - What gives when neither tide nor time will wait?  Flooding and the insurance challenges</vt:lpstr>
      <vt:lpstr> Flood - What gives when neither tide nor time will wait?  Flooding and the insurance challenges </vt:lpstr>
      <vt:lpstr>  Flood - What gives when neither tide nor time will wait? Flood Re – the UK response   </vt:lpstr>
      <vt:lpstr>  Flood - What gives when neither tide nor time will wait?  Flood Re – the UK response    </vt:lpstr>
      <vt:lpstr> Flood - What gives when neither tide nor time will wait?  Flood Re – the UK response  </vt:lpstr>
      <vt:lpstr> Flood - What gives when neither tide nor time will wait?  Flood Re – the UK response  </vt:lpstr>
      <vt:lpstr> Flood - What gives when neither tide nor time will wait?  Flood Re – the UK response  </vt:lpstr>
      <vt:lpstr> Flood - What gives when neither tide nor time will wait?  Flood Re – the UK response  </vt:lpstr>
      <vt:lpstr>      Association Internationale de Droit des Assurances International Insurance Law Association  Associazione Internazionale di Diritto delle Assicurazioni Internationale Vereinigung Versicherungsrecht Asociacion Internacional de Derecho de Seguros </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Association Internationale de Droit des Assurances International Insurance Law Association  Associazione Internazionale di Diritto delle Assicurazioni Internationale Vereinigung Versicherungsrecht Asociacion Internacional de Derecho de Seguros</dc:title>
  <dc:creator>Tim Hardy</dc:creator>
  <cp:lastModifiedBy>User</cp:lastModifiedBy>
  <cp:revision>80</cp:revision>
  <dcterms:created xsi:type="dcterms:W3CDTF">2015-05-31T14:21:59Z</dcterms:created>
  <dcterms:modified xsi:type="dcterms:W3CDTF">2015-07-31T06:26:09Z</dcterms:modified>
</cp:coreProperties>
</file>